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aleway"/>
      <p:regular r:id="rId26"/>
      <p:bold r:id="rId27"/>
      <p:italic r:id="rId28"/>
      <p:boldItalic r:id="rId29"/>
    </p:embeddedFont>
    <p:embeddedFont>
      <p:font typeface="Roboto"/>
      <p:regular r:id="rId30"/>
      <p:bold r:id="rId31"/>
      <p:italic r:id="rId32"/>
      <p:boldItalic r:id="rId33"/>
    </p:embeddedFont>
    <p:embeddedFont>
      <p:font typeface="Lato"/>
      <p:regular r:id="rId34"/>
      <p:bold r:id="rId35"/>
      <p:italic r:id="rId36"/>
      <p:boldItalic r:id="rId37"/>
    </p:embeddedFont>
    <p:embeddedFont>
      <p:font typeface="Raleway Thin"/>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DB8DA6A-DA25-427F-B5C2-F7F538E47AC5}">
  <a:tblStyle styleId="{0DB8DA6A-DA25-427F-B5C2-F7F538E47AC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Thin-italic.fntdata"/><Relationship Id="rId20" Type="http://schemas.openxmlformats.org/officeDocument/2006/relationships/slide" Target="slides/slide14.xml"/><Relationship Id="rId41" Type="http://schemas.openxmlformats.org/officeDocument/2006/relationships/font" Target="fonts/RalewayThin-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regular.fntdata"/><Relationship Id="rId25" Type="http://schemas.openxmlformats.org/officeDocument/2006/relationships/slide" Target="slides/slide19.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5.xml"/><Relationship Id="rId33" Type="http://schemas.openxmlformats.org/officeDocument/2006/relationships/font" Target="fonts/Roboto-boldItalic.fntdata"/><Relationship Id="rId10" Type="http://schemas.openxmlformats.org/officeDocument/2006/relationships/slide" Target="slides/slide4.xml"/><Relationship Id="rId32" Type="http://schemas.openxmlformats.org/officeDocument/2006/relationships/font" Target="fonts/Roboto-italic.fntdata"/><Relationship Id="rId13" Type="http://schemas.openxmlformats.org/officeDocument/2006/relationships/slide" Target="slides/slide7.xml"/><Relationship Id="rId35" Type="http://schemas.openxmlformats.org/officeDocument/2006/relationships/font" Target="fonts/Lato-bold.fntdata"/><Relationship Id="rId12" Type="http://schemas.openxmlformats.org/officeDocument/2006/relationships/slide" Target="slides/slide6.xml"/><Relationship Id="rId34" Type="http://schemas.openxmlformats.org/officeDocument/2006/relationships/font" Target="fonts/Lato-regular.fntdata"/><Relationship Id="rId15" Type="http://schemas.openxmlformats.org/officeDocument/2006/relationships/slide" Target="slides/slide9.xml"/><Relationship Id="rId37" Type="http://schemas.openxmlformats.org/officeDocument/2006/relationships/font" Target="fonts/Lato-boldItalic.fntdata"/><Relationship Id="rId14" Type="http://schemas.openxmlformats.org/officeDocument/2006/relationships/slide" Target="slides/slide8.xml"/><Relationship Id="rId36" Type="http://schemas.openxmlformats.org/officeDocument/2006/relationships/font" Target="fonts/Lato-italic.fntdata"/><Relationship Id="rId17" Type="http://schemas.openxmlformats.org/officeDocument/2006/relationships/slide" Target="slides/slide11.xml"/><Relationship Id="rId39" Type="http://schemas.openxmlformats.org/officeDocument/2006/relationships/font" Target="fonts/RalewayThin-bold.fntdata"/><Relationship Id="rId16" Type="http://schemas.openxmlformats.org/officeDocument/2006/relationships/slide" Target="slides/slide10.xml"/><Relationship Id="rId38" Type="http://schemas.openxmlformats.org/officeDocument/2006/relationships/font" Target="fonts/RalewayThin-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jp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4a906c0bc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4a906c0bc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rPr>
              <a:t>PLC-to-device communication (simple request/reply)</a:t>
            </a:r>
            <a:endParaRPr sz="16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4aada90a7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4aada90a7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rPr>
              <a:t>PLC-to-device communication (simple request/reply)</a:t>
            </a:r>
            <a:endParaRPr sz="16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70e3440d5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70e3440d5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Raleway"/>
              <a:ea typeface="Raleway"/>
              <a:cs typeface="Raleway"/>
              <a:sym typeface="Raleway"/>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4aada90a7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4aada90a7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a:ea typeface="Raleway"/>
                <a:cs typeface="Raleway"/>
                <a:sym typeface="Raleway"/>
              </a:rPr>
              <a:t>Mapping control logic BACnet object properties // Leverages dual-homed devices (IT/OT boundary systems) as pivot points</a:t>
            </a:r>
            <a:endParaRPr sz="1600">
              <a:solidFill>
                <a:schemeClr val="dk1"/>
              </a:solidFill>
              <a:latin typeface="Raleway"/>
              <a:ea typeface="Raleway"/>
              <a:cs typeface="Raleway"/>
              <a:sym typeface="Raleway"/>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4aada90a7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4aada90a7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a:ea typeface="Raleway"/>
                <a:cs typeface="Raleway"/>
                <a:sym typeface="Raleway"/>
              </a:rPr>
              <a:t>MODBUS WRITE_MULTIPLE_REGISTERS // DNP3 DIRECT_OPERATE // BACnet WriteProperty</a:t>
            </a:r>
            <a:endParaRPr sz="1600">
              <a:solidFill>
                <a:schemeClr val="dk1"/>
              </a:solidFill>
              <a:latin typeface="Raleway"/>
              <a:ea typeface="Raleway"/>
              <a:cs typeface="Raleway"/>
              <a:sym typeface="Raleway"/>
            </a:endParaRPr>
          </a:p>
          <a:p>
            <a:pPr indent="0" lvl="0" marL="0" rtl="0" algn="l">
              <a:spcBef>
                <a:spcPts val="0"/>
              </a:spcBef>
              <a:spcAft>
                <a:spcPts val="0"/>
              </a:spcAft>
              <a:buNone/>
            </a:pPr>
            <a:r>
              <a:rPr lang="en" sz="1600">
                <a:solidFill>
                  <a:schemeClr val="dk1"/>
                </a:solidFill>
                <a:latin typeface="Raleway"/>
                <a:ea typeface="Raleway"/>
                <a:cs typeface="Raleway"/>
                <a:sym typeface="Raleway"/>
              </a:rPr>
              <a:t>Detect PLC mode changes to PROGRAM</a:t>
            </a:r>
            <a:endParaRPr sz="1600">
              <a:solidFill>
                <a:schemeClr val="dk1"/>
              </a:solidFill>
              <a:latin typeface="Raleway"/>
              <a:ea typeface="Raleway"/>
              <a:cs typeface="Raleway"/>
              <a:sym typeface="Raleway"/>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454f085fce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454f085fc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551c6268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551c6268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e965474a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e965474a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551c626892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551c62689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9712fce9ae_1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9712fce9ae_1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3b185b6d2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3b185b6d2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Raleway"/>
                <a:ea typeface="Raleway"/>
                <a:cs typeface="Raleway"/>
                <a:sym typeface="Raleway"/>
              </a:rPr>
              <a:t>Proactive – Designing, deploying, and maintaining mechanisms to identify malicious activity before it causes harm</a:t>
            </a:r>
            <a:endParaRPr sz="1200">
              <a:solidFill>
                <a:schemeClr val="dk1"/>
              </a:solidFill>
              <a:latin typeface="Raleway"/>
              <a:ea typeface="Raleway"/>
              <a:cs typeface="Raleway"/>
              <a:sym typeface="Raleway"/>
            </a:endParaRPr>
          </a:p>
          <a:p>
            <a:pPr indent="0" lvl="0" marL="0" rtl="0" algn="l">
              <a:spcBef>
                <a:spcPts val="800"/>
              </a:spcBef>
              <a:spcAft>
                <a:spcPts val="0"/>
              </a:spcAft>
              <a:buClr>
                <a:schemeClr val="dk1"/>
              </a:buClr>
              <a:buSzPts val="1100"/>
              <a:buFont typeface="Arial"/>
              <a:buNone/>
            </a:pPr>
            <a:r>
              <a:rPr lang="en" sz="1200">
                <a:solidFill>
                  <a:schemeClr val="dk1"/>
                </a:solidFill>
                <a:latin typeface="Raleway"/>
                <a:ea typeface="Raleway"/>
                <a:cs typeface="Raleway"/>
                <a:sym typeface="Raleway"/>
              </a:rPr>
              <a:t>Behavior over signatures – Focuses on anomalies than just known IOCs</a:t>
            </a:r>
            <a:endParaRPr sz="1200">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1"/>
                </a:solidFill>
                <a:latin typeface="Raleway"/>
                <a:ea typeface="Raleway"/>
                <a:cs typeface="Raleway"/>
                <a:sym typeface="Raleway"/>
              </a:rPr>
              <a:t>Built for automation – Combines rule-based alerts, machine learning, and human expertise for scalable defense</a:t>
            </a:r>
            <a:endParaRPr sz="1200">
              <a:solidFill>
                <a:schemeClr val="dk1"/>
              </a:solidFill>
              <a:latin typeface="Raleway"/>
              <a:ea typeface="Raleway"/>
              <a:cs typeface="Raleway"/>
              <a:sym typeface="Raleway"/>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488e2a4f0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488e2a4f0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rPr lang="en" sz="1200">
                <a:solidFill>
                  <a:schemeClr val="dk1"/>
                </a:solidFill>
                <a:latin typeface="Raleway"/>
                <a:ea typeface="Raleway"/>
                <a:cs typeface="Raleway"/>
                <a:sym typeface="Raleway"/>
              </a:rPr>
              <a:t>physical processes (e.g., factory machines, power grids, water treatment)</a:t>
            </a:r>
            <a:endParaRPr sz="1200">
              <a:solidFill>
                <a:schemeClr val="dk1"/>
              </a:solidFill>
              <a:latin typeface="Raleway"/>
              <a:ea typeface="Raleway"/>
              <a:cs typeface="Raleway"/>
              <a:sym typeface="Raleway"/>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9712fce9ae_1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9712fce9ae_1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54ecc00bd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54ecc00bd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4aada90a7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4aada90a7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hyperlink" Target="https://unsplash.com/@federi?utm_content=creditCopyText&amp;utm_medium=referral&amp;utm_source=unsplash" TargetMode="External"/><Relationship Id="rId5" Type="http://schemas.openxmlformats.org/officeDocument/2006/relationships/hyperlink" Target="https://unsplash.com/photos/white-smoke-coming-out-from-factory-RjewO7Oqcv8?utm_content=creditCopyText&amp;utm_medium=referral&amp;utm_source=unsplash"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hyperlink" Target="https://unsplash.com/@federi?utm_content=creditCopyText&amp;utm_medium=referral&amp;utm_source=unsplash" TargetMode="External"/><Relationship Id="rId5" Type="http://schemas.openxmlformats.org/officeDocument/2006/relationships/hyperlink" Target="https://unsplash.com/photos/white-smoke-coming-out-from-factory-RjewO7Oqcv8?utm_content=creditCopyText&amp;utm_medium=referral&amp;utm_source=unsplash"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hyperlink" Target="https://unsplash.com/@mcktrts?utm_content=creditCopyText&amp;utm_medium=referral&amp;utm_source=unsplash" TargetMode="External"/><Relationship Id="rId5" Type="http://schemas.openxmlformats.org/officeDocument/2006/relationships/hyperlink" Target="https://unsplash.com/photos/sea-waves-crashing-on-shore-under-white-clouds-x6WQeNYJC1w?utm_content=creditCopyText&amp;utm_medium=referral&amp;utm_source=unsplash"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hyperlink" Target="https://unsplash.com/@mcktrts?utm_content=creditCopyText&amp;utm_medium=referral&amp;utm_source=unsplash" TargetMode="External"/><Relationship Id="rId5" Type="http://schemas.openxmlformats.org/officeDocument/2006/relationships/hyperlink" Target="https://unsplash.com/photos/sea-waves-crashing-on-shore-under-white-clouds-x6WQeNYJC1w?utm_content=creditCopyText&amp;utm_medium=referral&amp;utm_source=unsplash"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hyperlink" Target="https://unsplash.com/@mcktrts?utm_content=creditCopyText&amp;utm_medium=referral&amp;utm_source=unsplash" TargetMode="External"/><Relationship Id="rId5" Type="http://schemas.openxmlformats.org/officeDocument/2006/relationships/hyperlink" Target="https://unsplash.com/photos/sea-waves-crashing-on-shore-under-white-clouds-x6WQeNYJC1w?utm_content=creditCopyText&amp;utm_medium=referral&amp;utm_source=unsplash"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7.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image" Target="../media/image6.png"/><Relationship Id="rId5" Type="http://schemas.openxmlformats.org/officeDocument/2006/relationships/hyperlink" Target="https://unsplash.com/@davidleveque?utm_content=creditCopyText&amp;utm_medium=referral&amp;utm_source=unsplash" TargetMode="External"/><Relationship Id="rId6" Type="http://schemas.openxmlformats.org/officeDocument/2006/relationships/hyperlink" Target="https://unsplash.com/photos/gray-power-line-under-blue-sky-kWbWJ1rFvwk?utm_content=creditCopyText&amp;utm_medium=referral&amp;utm_source=unsplash"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5.jpg"/><Relationship Id="rId4" Type="http://schemas.openxmlformats.org/officeDocument/2006/relationships/image" Target="../media/image6.png"/><Relationship Id="rId5" Type="http://schemas.openxmlformats.org/officeDocument/2006/relationships/hyperlink" Target="https://unsplash.com/@davidleveque?utm_content=creditCopyText&amp;utm_medium=referral&amp;utm_source=unsplash" TargetMode="External"/><Relationship Id="rId6" Type="http://schemas.openxmlformats.org/officeDocument/2006/relationships/hyperlink" Target="https://unsplash.com/photos/gray-power-line-under-blue-sky-kWbWJ1rFvwk?utm_content=creditCopyText&amp;utm_medium=referral&amp;utm_source=unsplash"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1" name="Shape 71"/>
        <p:cNvGrpSpPr/>
        <p:nvPr/>
      </p:nvGrpSpPr>
      <p:grpSpPr>
        <a:xfrm>
          <a:off x="0" y="0"/>
          <a:ext cx="0" cy="0"/>
          <a:chOff x="0" y="0"/>
          <a:chExt cx="0" cy="0"/>
        </a:xfrm>
      </p:grpSpPr>
      <p:sp>
        <p:nvSpPr>
          <p:cNvPr id="72" name="Google Shape;72;p13"/>
          <p:cNvSpPr txBox="1"/>
          <p:nvPr>
            <p:ph type="title"/>
          </p:nvPr>
        </p:nvSpPr>
        <p:spPr>
          <a:xfrm>
            <a:off x="402525" y="1539150"/>
            <a:ext cx="8296800" cy="180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rgbClr val="FFFF00"/>
                </a:solidFill>
              </a:rPr>
              <a:t>Detection Engineering 101 for OT/ICS Environment</a:t>
            </a:r>
            <a:endParaRPr sz="4500">
              <a:solidFill>
                <a:srgbClr val="FFFF00"/>
              </a:solidFill>
            </a:endParaRPr>
          </a:p>
        </p:txBody>
      </p:sp>
      <p:sp>
        <p:nvSpPr>
          <p:cNvPr id="73" name="Google Shape;73;p13"/>
          <p:cNvSpPr txBox="1"/>
          <p:nvPr>
            <p:ph idx="4294967295" type="subTitle"/>
          </p:nvPr>
        </p:nvSpPr>
        <p:spPr>
          <a:xfrm>
            <a:off x="3651975" y="3540200"/>
            <a:ext cx="5069700" cy="939900"/>
          </a:xfrm>
          <a:prstGeom prst="rect">
            <a:avLst/>
          </a:prstGeom>
        </p:spPr>
        <p:txBody>
          <a:bodyPr anchorCtr="0" anchor="t" bIns="91425" lIns="91425" spcFirstLastPara="1" rIns="91425" wrap="square" tIns="91425">
            <a:noAutofit/>
          </a:bodyPr>
          <a:lstStyle/>
          <a:p>
            <a:pPr indent="457200" lvl="0" marL="3200400" rtl="0" algn="l">
              <a:spcBef>
                <a:spcPts val="0"/>
              </a:spcBef>
              <a:spcAft>
                <a:spcPts val="1600"/>
              </a:spcAft>
              <a:buNone/>
            </a:pPr>
            <a:r>
              <a:rPr lang="en" sz="2400">
                <a:solidFill>
                  <a:srgbClr val="FFFF00"/>
                </a:solidFill>
              </a:rPr>
              <a:t>Kai Iyer</a:t>
            </a:r>
            <a:endParaRPr b="1" sz="2400">
              <a:solidFill>
                <a:srgbClr val="FFFF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3" name="Shape 133"/>
        <p:cNvGrpSpPr/>
        <p:nvPr/>
      </p:nvGrpSpPr>
      <p:grpSpPr>
        <a:xfrm>
          <a:off x="0" y="0"/>
          <a:ext cx="0" cy="0"/>
          <a:chOff x="0" y="0"/>
          <a:chExt cx="0" cy="0"/>
        </a:xfrm>
      </p:grpSpPr>
      <p:sp>
        <p:nvSpPr>
          <p:cNvPr id="134" name="Google Shape;134;p22"/>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sp>
        <p:nvSpPr>
          <p:cNvPr id="135" name="Google Shape;135;p22"/>
          <p:cNvSpPr txBox="1"/>
          <p:nvPr>
            <p:ph idx="4294967295" type="title"/>
          </p:nvPr>
        </p:nvSpPr>
        <p:spPr>
          <a:xfrm>
            <a:off x="303300" y="101070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rPr>
              <a:t>3. Modbus (Industrial Workhorse)</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Purpose</a:t>
            </a:r>
            <a:r>
              <a:rPr b="0" lang="en" sz="1000">
                <a:solidFill>
                  <a:srgbClr val="FFFF00"/>
                </a:solidFill>
              </a:rPr>
              <a:t>: Master-slave communication for sending commands and reading sensor data</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Key Features</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Function codes: Read Coils (1), Write Registers (6), Diagnostics (8)</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No authentication – attackers spoof </a:t>
            </a:r>
            <a:r>
              <a:rPr lang="en" sz="1000">
                <a:solidFill>
                  <a:srgbClr val="FFFF00"/>
                </a:solidFill>
              </a:rPr>
              <a:t>Unit IDs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Detection Idea</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Detect Write Multiple Registers to </a:t>
            </a:r>
            <a:r>
              <a:rPr lang="en" sz="1000">
                <a:solidFill>
                  <a:srgbClr val="FFFF00"/>
                </a:solidFill>
              </a:rPr>
              <a:t>critical PLCs</a:t>
            </a:r>
            <a:r>
              <a:rPr b="0" lang="en" sz="1000">
                <a:solidFill>
                  <a:srgbClr val="FFFF00"/>
                </a:solidFill>
              </a:rPr>
              <a:t> (e.g., valve controls)</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Watch for </a:t>
            </a:r>
            <a:r>
              <a:rPr lang="en" sz="1000">
                <a:solidFill>
                  <a:srgbClr val="FFFF00"/>
                </a:solidFill>
              </a:rPr>
              <a:t>unusual polling rates</a:t>
            </a:r>
            <a:r>
              <a:rPr b="0" lang="en" sz="1000">
                <a:solidFill>
                  <a:srgbClr val="FFFF00"/>
                </a:solidFill>
              </a:rPr>
              <a:t> (DoS or mapping attempts)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Ethernet Note</a:t>
            </a:r>
            <a:r>
              <a:rPr b="0" lang="en" sz="1000">
                <a:solidFill>
                  <a:srgbClr val="FFFF00"/>
                </a:solidFill>
              </a:rPr>
              <a:t>: Modbus/TCP uses port 502; plaintext protocol.</a:t>
            </a:r>
            <a:endParaRPr sz="1000">
              <a:solidFill>
                <a:srgbClr val="FFFF00"/>
              </a:solidFill>
            </a:endParaRPr>
          </a:p>
        </p:txBody>
      </p:sp>
      <p:pic>
        <p:nvPicPr>
          <p:cNvPr id="136" name="Google Shape;136;p22"/>
          <p:cNvPicPr preferRelativeResize="0"/>
          <p:nvPr/>
        </p:nvPicPr>
        <p:blipFill>
          <a:blip r:embed="rId3">
            <a:alphaModFix/>
          </a:blip>
          <a:stretch>
            <a:fillRect/>
          </a:stretch>
        </p:blipFill>
        <p:spPr>
          <a:xfrm>
            <a:off x="6250778" y="0"/>
            <a:ext cx="2893219" cy="5143501"/>
          </a:xfrm>
          <a:prstGeom prst="rect">
            <a:avLst/>
          </a:prstGeom>
          <a:noFill/>
          <a:ln>
            <a:noFill/>
          </a:ln>
        </p:spPr>
      </p:pic>
      <p:sp>
        <p:nvSpPr>
          <p:cNvPr id="137" name="Google Shape;137;p22"/>
          <p:cNvSpPr txBox="1"/>
          <p:nvPr/>
        </p:nvSpPr>
        <p:spPr>
          <a:xfrm>
            <a:off x="6643338" y="4745725"/>
            <a:ext cx="21081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Patrick Federi</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1" name="Shape 141"/>
        <p:cNvGrpSpPr/>
        <p:nvPr/>
      </p:nvGrpSpPr>
      <p:grpSpPr>
        <a:xfrm>
          <a:off x="0" y="0"/>
          <a:ext cx="0" cy="0"/>
          <a:chOff x="0" y="0"/>
          <a:chExt cx="0" cy="0"/>
        </a:xfrm>
      </p:grpSpPr>
      <p:sp>
        <p:nvSpPr>
          <p:cNvPr id="142" name="Google Shape;142;p23"/>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pic>
        <p:nvPicPr>
          <p:cNvPr id="143" name="Google Shape;143;p23"/>
          <p:cNvPicPr preferRelativeResize="0"/>
          <p:nvPr/>
        </p:nvPicPr>
        <p:blipFill>
          <a:blip r:embed="rId3">
            <a:alphaModFix/>
          </a:blip>
          <a:stretch>
            <a:fillRect/>
          </a:stretch>
        </p:blipFill>
        <p:spPr>
          <a:xfrm>
            <a:off x="6250778" y="0"/>
            <a:ext cx="2893219" cy="5143501"/>
          </a:xfrm>
          <a:prstGeom prst="rect">
            <a:avLst/>
          </a:prstGeom>
          <a:noFill/>
          <a:ln>
            <a:noFill/>
          </a:ln>
        </p:spPr>
      </p:pic>
      <p:sp>
        <p:nvSpPr>
          <p:cNvPr id="144" name="Google Shape;144;p23"/>
          <p:cNvSpPr txBox="1"/>
          <p:nvPr/>
        </p:nvSpPr>
        <p:spPr>
          <a:xfrm>
            <a:off x="6643338" y="4745725"/>
            <a:ext cx="21081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Patrick Federi</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p:txBody>
      </p:sp>
      <p:sp>
        <p:nvSpPr>
          <p:cNvPr id="145" name="Google Shape;145;p23"/>
          <p:cNvSpPr txBox="1"/>
          <p:nvPr>
            <p:ph idx="4294967295" type="title"/>
          </p:nvPr>
        </p:nvSpPr>
        <p:spPr>
          <a:xfrm>
            <a:off x="303300" y="101070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rPr>
              <a:t>4. Ethernet/IP (Industrial Ethernet)</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Purpose</a:t>
            </a:r>
            <a:r>
              <a:rPr b="0" lang="en" sz="1000">
                <a:solidFill>
                  <a:srgbClr val="FFFF00"/>
                </a:solidFill>
              </a:rPr>
              <a:t>: Real-time control and communication in industrial automation</a:t>
            </a:r>
            <a:r>
              <a:rPr b="0" lang="en" sz="1000">
                <a:solidFill>
                  <a:srgbClr val="FFFF00"/>
                </a:solidFill>
              </a:rPr>
              <a:t>(CIP protocol)</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Key Features</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Encapsulates </a:t>
            </a:r>
            <a:r>
              <a:rPr lang="en" sz="1000">
                <a:solidFill>
                  <a:srgbClr val="FFFF00"/>
                </a:solidFill>
              </a:rPr>
              <a:t>CIP objects</a:t>
            </a:r>
            <a:r>
              <a:rPr b="0" lang="en" sz="1000">
                <a:solidFill>
                  <a:srgbClr val="FFFF00"/>
                </a:solidFill>
              </a:rPr>
              <a:t> (e.g., </a:t>
            </a:r>
            <a:r>
              <a:rPr b="0" lang="en" sz="1000">
                <a:solidFill>
                  <a:srgbClr val="FFFF00"/>
                </a:solidFill>
              </a:rPr>
              <a:t>Assembly, IO Connection, Parameter)</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aleway"/>
              <a:buChar char="❏"/>
            </a:pPr>
            <a:r>
              <a:rPr b="0" lang="en" sz="1000">
                <a:solidFill>
                  <a:srgbClr val="FFFF00"/>
                </a:solidFill>
              </a:rPr>
              <a:t>Implicit messaging (real-time data) vs. explicit (config changes)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Detection Idea</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Alert on </a:t>
            </a:r>
            <a:r>
              <a:rPr lang="en" sz="1000">
                <a:solidFill>
                  <a:srgbClr val="FFFF00"/>
                </a:solidFill>
              </a:rPr>
              <a:t>new CIP Class 3 connections</a:t>
            </a:r>
            <a:r>
              <a:rPr b="0" lang="en" sz="1000">
                <a:solidFill>
                  <a:srgbClr val="FFFF00"/>
                </a:solidFill>
              </a:rPr>
              <a:t> (unauthorized devices)</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Monitor ForwardOpen requests (used for lateral movement)</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Ports</a:t>
            </a:r>
            <a:r>
              <a:rPr b="0" lang="en" sz="1000">
                <a:solidFill>
                  <a:srgbClr val="FFFF00"/>
                </a:solidFill>
              </a:rPr>
              <a:t>: TCP/44818, UDP/2222.</a:t>
            </a:r>
            <a:endParaRPr sz="1000">
              <a:solidFill>
                <a:srgbClr val="FFFF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9" name="Shape 149"/>
        <p:cNvGrpSpPr/>
        <p:nvPr/>
      </p:nvGrpSpPr>
      <p:grpSpPr>
        <a:xfrm>
          <a:off x="0" y="0"/>
          <a:ext cx="0" cy="0"/>
          <a:chOff x="0" y="0"/>
          <a:chExt cx="0" cy="0"/>
        </a:xfrm>
      </p:grpSpPr>
      <p:sp>
        <p:nvSpPr>
          <p:cNvPr id="150" name="Google Shape;150;p24"/>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graphicFrame>
        <p:nvGraphicFramePr>
          <p:cNvPr id="151" name="Google Shape;151;p24"/>
          <p:cNvGraphicFramePr/>
          <p:nvPr/>
        </p:nvGraphicFramePr>
        <p:xfrm>
          <a:off x="662863" y="1281900"/>
          <a:ext cx="3000000" cy="3000000"/>
        </p:xfrm>
        <a:graphic>
          <a:graphicData uri="http://schemas.openxmlformats.org/drawingml/2006/table">
            <a:tbl>
              <a:tblPr>
                <a:solidFill>
                  <a:srgbClr val="202324"/>
                </a:solidFill>
                <a:tableStyleId>{0DB8DA6A-DA25-427F-B5C2-F7F538E47AC5}</a:tableStyleId>
              </a:tblPr>
              <a:tblGrid>
                <a:gridCol w="696650"/>
                <a:gridCol w="603825"/>
                <a:gridCol w="838425"/>
                <a:gridCol w="1232075"/>
                <a:gridCol w="1094175"/>
              </a:tblGrid>
              <a:tr h="397050">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Protocol</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Port</a:t>
                      </a:r>
                      <a:endParaRPr b="1"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Ethernet Adaptation</a:t>
                      </a:r>
                      <a:endParaRPr b="1"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Key Attack Vector</a:t>
                      </a:r>
                      <a:endParaRPr b="1"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Security Implications</a:t>
                      </a:r>
                      <a:endParaRPr b="1"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540825">
                <a:tc>
                  <a:txBody>
                    <a:bodyPr/>
                    <a:lstStyle/>
                    <a:p>
                      <a:pPr indent="0" lvl="0" marL="0" rtl="0" algn="l">
                        <a:spcBef>
                          <a:spcPts val="0"/>
                        </a:spcBef>
                        <a:spcAft>
                          <a:spcPts val="0"/>
                        </a:spcAft>
                        <a:buNone/>
                      </a:pPr>
                      <a:r>
                        <a:rPr b="1" lang="en" sz="800">
                          <a:solidFill>
                            <a:srgbClr val="FFFF00"/>
                          </a:solidFill>
                          <a:latin typeface="Raleway"/>
                          <a:ea typeface="Raleway"/>
                          <a:cs typeface="Raleway"/>
                          <a:sym typeface="Raleway"/>
                        </a:rPr>
                        <a:t>DNP3</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20000</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DNP3/IP (TCP)</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Freeze command abuse</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No encryption → Spoofing/MitM risks</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540825">
                <a:tc>
                  <a:txBody>
                    <a:bodyPr/>
                    <a:lstStyle/>
                    <a:p>
                      <a:pPr indent="0" lvl="0" marL="0" rtl="0" algn="l">
                        <a:spcBef>
                          <a:spcPts val="0"/>
                        </a:spcBef>
                        <a:spcAft>
                          <a:spcPts val="0"/>
                        </a:spcAft>
                        <a:buNone/>
                      </a:pPr>
                      <a:r>
                        <a:rPr b="1" lang="en" sz="800">
                          <a:solidFill>
                            <a:srgbClr val="FFFF00"/>
                          </a:solidFill>
                          <a:latin typeface="Raleway"/>
                          <a:ea typeface="Raleway"/>
                          <a:cs typeface="Raleway"/>
                          <a:sym typeface="Raleway"/>
                        </a:rPr>
                        <a:t>BACnet</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47808</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BACnet/IP (UDP)</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WriteProperty tampering</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Broadcast-heavy → Spoofing/DoS</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540825">
                <a:tc>
                  <a:txBody>
                    <a:bodyPr/>
                    <a:lstStyle/>
                    <a:p>
                      <a:pPr indent="0" lvl="0" marL="0" rtl="0" algn="l">
                        <a:spcBef>
                          <a:spcPts val="0"/>
                        </a:spcBef>
                        <a:spcAft>
                          <a:spcPts val="0"/>
                        </a:spcAft>
                        <a:buNone/>
                      </a:pPr>
                      <a:r>
                        <a:rPr b="1" lang="en" sz="800">
                          <a:solidFill>
                            <a:srgbClr val="FFFF00"/>
                          </a:solidFill>
                          <a:latin typeface="Raleway"/>
                          <a:ea typeface="Raleway"/>
                          <a:cs typeface="Raleway"/>
                          <a:sym typeface="Raleway"/>
                        </a:rPr>
                        <a:t>Modbus</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502</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Modbus/TCP</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Write_Register to PLCs</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Plaintext → Replay attacks</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540825">
                <a:tc>
                  <a:txBody>
                    <a:bodyPr/>
                    <a:lstStyle/>
                    <a:p>
                      <a:pPr indent="0" lvl="0" marL="0" rtl="0" algn="l">
                        <a:spcBef>
                          <a:spcPts val="0"/>
                        </a:spcBef>
                        <a:spcAft>
                          <a:spcPts val="0"/>
                        </a:spcAft>
                        <a:buNone/>
                      </a:pPr>
                      <a:r>
                        <a:rPr b="1" lang="en" sz="800">
                          <a:solidFill>
                            <a:srgbClr val="FFFF00"/>
                          </a:solidFill>
                          <a:latin typeface="Raleway"/>
                          <a:ea typeface="Raleway"/>
                          <a:cs typeface="Raleway"/>
                          <a:sym typeface="Raleway"/>
                        </a:rPr>
                        <a:t>Ethernet/IP</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44818</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CIP over TCP</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Malicious ForwardOpen</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Implicit messaging → Blind trust</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bl>
          </a:graphicData>
        </a:graphic>
      </p:graphicFrame>
      <p:pic>
        <p:nvPicPr>
          <p:cNvPr id="152" name="Google Shape;152;p24"/>
          <p:cNvPicPr preferRelativeResize="0"/>
          <p:nvPr/>
        </p:nvPicPr>
        <p:blipFill>
          <a:blip r:embed="rId3">
            <a:alphaModFix/>
          </a:blip>
          <a:stretch>
            <a:fillRect/>
          </a:stretch>
        </p:blipFill>
        <p:spPr>
          <a:xfrm>
            <a:off x="6237000" y="0"/>
            <a:ext cx="2906999" cy="5143501"/>
          </a:xfrm>
          <a:prstGeom prst="rect">
            <a:avLst/>
          </a:prstGeom>
          <a:noFill/>
          <a:ln>
            <a:noFill/>
          </a:ln>
        </p:spPr>
      </p:pic>
      <p:sp>
        <p:nvSpPr>
          <p:cNvPr id="153" name="Google Shape;153;p24"/>
          <p:cNvSpPr txBox="1"/>
          <p:nvPr/>
        </p:nvSpPr>
        <p:spPr>
          <a:xfrm>
            <a:off x="6662975" y="4741775"/>
            <a:ext cx="20238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Mick Truyts</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a:p>
            <a:pPr indent="0" lvl="0" marL="0" rtl="0" algn="l">
              <a:spcBef>
                <a:spcPts val="0"/>
              </a:spcBef>
              <a:spcAft>
                <a:spcPts val="0"/>
              </a:spcAft>
              <a:buNone/>
            </a:pPr>
            <a:r>
              <a:t/>
            </a:r>
            <a:endParaRPr sz="900">
              <a:solidFill>
                <a:srgbClr val="FFFF00"/>
              </a:solidFill>
              <a:latin typeface="Raleway Thin"/>
              <a:ea typeface="Raleway Thin"/>
              <a:cs typeface="Raleway Thin"/>
              <a:sym typeface="Raleway Thi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7" name="Shape 157"/>
        <p:cNvGrpSpPr/>
        <p:nvPr/>
      </p:nvGrpSpPr>
      <p:grpSpPr>
        <a:xfrm>
          <a:off x="0" y="0"/>
          <a:ext cx="0" cy="0"/>
          <a:chOff x="0" y="0"/>
          <a:chExt cx="0" cy="0"/>
        </a:xfrm>
      </p:grpSpPr>
      <p:sp>
        <p:nvSpPr>
          <p:cNvPr id="158" name="Google Shape;158;p25"/>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MITRE ATT&amp;CK: ICS Techniques</a:t>
            </a:r>
            <a:endParaRPr sz="2000">
              <a:solidFill>
                <a:srgbClr val="FFFF00"/>
              </a:solidFill>
            </a:endParaRPr>
          </a:p>
        </p:txBody>
      </p:sp>
      <p:pic>
        <p:nvPicPr>
          <p:cNvPr id="159" name="Google Shape;159;p25"/>
          <p:cNvPicPr preferRelativeResize="0"/>
          <p:nvPr/>
        </p:nvPicPr>
        <p:blipFill>
          <a:blip r:embed="rId3">
            <a:alphaModFix/>
          </a:blip>
          <a:stretch>
            <a:fillRect/>
          </a:stretch>
        </p:blipFill>
        <p:spPr>
          <a:xfrm>
            <a:off x="6237000" y="0"/>
            <a:ext cx="2906999" cy="5143501"/>
          </a:xfrm>
          <a:prstGeom prst="rect">
            <a:avLst/>
          </a:prstGeom>
          <a:noFill/>
          <a:ln>
            <a:noFill/>
          </a:ln>
        </p:spPr>
      </p:pic>
      <p:sp>
        <p:nvSpPr>
          <p:cNvPr id="160" name="Google Shape;160;p25"/>
          <p:cNvSpPr txBox="1"/>
          <p:nvPr/>
        </p:nvSpPr>
        <p:spPr>
          <a:xfrm>
            <a:off x="6662975" y="4741775"/>
            <a:ext cx="20238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Mick Truyts</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a:p>
            <a:pPr indent="0" lvl="0" marL="0" rtl="0" algn="l">
              <a:spcBef>
                <a:spcPts val="0"/>
              </a:spcBef>
              <a:spcAft>
                <a:spcPts val="0"/>
              </a:spcAft>
              <a:buNone/>
            </a:pPr>
            <a:r>
              <a:t/>
            </a:r>
            <a:endParaRPr sz="900">
              <a:solidFill>
                <a:srgbClr val="FFFF00"/>
              </a:solidFill>
              <a:latin typeface="Raleway Thin"/>
              <a:ea typeface="Raleway Thin"/>
              <a:cs typeface="Raleway Thin"/>
              <a:sym typeface="Raleway Thin"/>
            </a:endParaRPr>
          </a:p>
        </p:txBody>
      </p:sp>
      <p:sp>
        <p:nvSpPr>
          <p:cNvPr id="161" name="Google Shape;161;p25"/>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rPr>
              <a:t>1. </a:t>
            </a:r>
            <a:r>
              <a:rPr lang="en" sz="1200">
                <a:solidFill>
                  <a:srgbClr val="FFFF00"/>
                </a:solidFill>
              </a:rPr>
              <a:t>Discovery </a:t>
            </a:r>
            <a:r>
              <a:rPr lang="en" sz="1200">
                <a:solidFill>
                  <a:srgbClr val="FFFF00"/>
                </a:solidFill>
              </a:rPr>
              <a:t>(</a:t>
            </a:r>
            <a:r>
              <a:rPr lang="en" sz="1200">
                <a:solidFill>
                  <a:srgbClr val="FFFF00"/>
                </a:solidFill>
              </a:rPr>
              <a:t>TA0102</a:t>
            </a:r>
            <a:r>
              <a:rPr lang="en" sz="1200">
                <a:solidFill>
                  <a:srgbClr val="FFFF00"/>
                </a:solidFill>
              </a:rPr>
              <a:t>)</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What</a:t>
            </a:r>
            <a:r>
              <a:rPr b="0" lang="en" sz="1000">
                <a:solidFill>
                  <a:srgbClr val="FFFF00"/>
                </a:solidFill>
              </a:rPr>
              <a:t>: Mapping control logic via MODBUS/DNP3 registers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How to detect</a:t>
            </a:r>
            <a:r>
              <a:rPr b="0" lang="en" sz="1000">
                <a:solidFill>
                  <a:srgbClr val="FFFF00"/>
                </a:solidFill>
              </a:rPr>
              <a:t>: Bulk register reads (&gt;50 registers)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Real-World Example</a:t>
            </a:r>
            <a:r>
              <a:rPr b="0" lang="en" sz="1000">
                <a:solidFill>
                  <a:srgbClr val="FFFF00"/>
                </a:solidFill>
              </a:rPr>
              <a:t>: Scan water treatment PLCs to find chemical dosing controls</a:t>
            </a:r>
            <a:endParaRPr b="0" sz="1000">
              <a:solidFill>
                <a:srgbClr val="FFFF00"/>
              </a:solidFill>
            </a:endParaRPr>
          </a:p>
          <a:p>
            <a:pPr indent="0" lvl="0" marL="0" rtl="0" algn="l">
              <a:lnSpc>
                <a:spcPct val="178593"/>
              </a:lnSpc>
              <a:spcBef>
                <a:spcPts val="1400"/>
              </a:spcBef>
              <a:spcAft>
                <a:spcPts val="0"/>
              </a:spcAft>
              <a:buNone/>
            </a:pPr>
            <a:r>
              <a:rPr lang="en" sz="1200">
                <a:solidFill>
                  <a:srgbClr val="FFFF00"/>
                </a:solidFill>
              </a:rPr>
              <a:t>2. Lateral Movement (</a:t>
            </a:r>
            <a:r>
              <a:rPr lang="en" sz="1200">
                <a:solidFill>
                  <a:srgbClr val="FFFF00"/>
                </a:solidFill>
              </a:rPr>
              <a:t>TA0109</a:t>
            </a:r>
            <a:r>
              <a:rPr lang="en" sz="1200">
                <a:solidFill>
                  <a:srgbClr val="FFFF00"/>
                </a:solidFill>
              </a:rPr>
              <a:t>)</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What</a:t>
            </a:r>
            <a:r>
              <a:rPr b="0" lang="en" sz="1000">
                <a:solidFill>
                  <a:srgbClr val="FFFF00"/>
                </a:solidFill>
              </a:rPr>
              <a:t>: Pivoting between protocols using</a:t>
            </a:r>
            <a:r>
              <a:rPr b="0" lang="en" sz="1000">
                <a:solidFill>
                  <a:srgbClr val="FFFF00"/>
                </a:solidFill>
              </a:rPr>
              <a:t> remote services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How to detect</a:t>
            </a:r>
            <a:r>
              <a:rPr b="0" lang="en" sz="1000">
                <a:solidFill>
                  <a:srgbClr val="FFFF00"/>
                </a:solidFill>
              </a:rPr>
              <a:t>: </a:t>
            </a:r>
            <a:r>
              <a:rPr b="0" lang="en" sz="1000">
                <a:solidFill>
                  <a:srgbClr val="FFFF00"/>
                </a:solidFill>
              </a:rPr>
              <a:t>RDP/SMB connections from OT devices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Real-World Example</a:t>
            </a:r>
            <a:r>
              <a:rPr b="0" lang="en" sz="1000">
                <a:solidFill>
                  <a:srgbClr val="FFFF00"/>
                </a:solidFill>
              </a:rPr>
              <a:t>: Use HVAC controllers (BACnet) → Engineering WS (RDP) → Substation (DNP3)</a:t>
            </a:r>
            <a:endParaRPr b="0" sz="1000">
              <a:solidFill>
                <a:srgbClr val="FFFF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65" name="Shape 165"/>
        <p:cNvGrpSpPr/>
        <p:nvPr/>
      </p:nvGrpSpPr>
      <p:grpSpPr>
        <a:xfrm>
          <a:off x="0" y="0"/>
          <a:ext cx="0" cy="0"/>
          <a:chOff x="0" y="0"/>
          <a:chExt cx="0" cy="0"/>
        </a:xfrm>
      </p:grpSpPr>
      <p:pic>
        <p:nvPicPr>
          <p:cNvPr id="166" name="Google Shape;166;p26"/>
          <p:cNvPicPr preferRelativeResize="0"/>
          <p:nvPr/>
        </p:nvPicPr>
        <p:blipFill>
          <a:blip r:embed="rId3">
            <a:alphaModFix/>
          </a:blip>
          <a:stretch>
            <a:fillRect/>
          </a:stretch>
        </p:blipFill>
        <p:spPr>
          <a:xfrm>
            <a:off x="6237000" y="0"/>
            <a:ext cx="2906999" cy="5143501"/>
          </a:xfrm>
          <a:prstGeom prst="rect">
            <a:avLst/>
          </a:prstGeom>
          <a:noFill/>
          <a:ln>
            <a:noFill/>
          </a:ln>
        </p:spPr>
      </p:pic>
      <p:sp>
        <p:nvSpPr>
          <p:cNvPr id="167" name="Google Shape;167;p26"/>
          <p:cNvSpPr txBox="1"/>
          <p:nvPr/>
        </p:nvSpPr>
        <p:spPr>
          <a:xfrm>
            <a:off x="6662975" y="4741775"/>
            <a:ext cx="20238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Mick Truyts</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a:p>
            <a:pPr indent="0" lvl="0" marL="0" rtl="0" algn="l">
              <a:spcBef>
                <a:spcPts val="0"/>
              </a:spcBef>
              <a:spcAft>
                <a:spcPts val="0"/>
              </a:spcAft>
              <a:buNone/>
            </a:pPr>
            <a:r>
              <a:t/>
            </a:r>
            <a:endParaRPr sz="900">
              <a:solidFill>
                <a:srgbClr val="FFFF00"/>
              </a:solidFill>
              <a:latin typeface="Raleway Thin"/>
              <a:ea typeface="Raleway Thin"/>
              <a:cs typeface="Raleway Thin"/>
              <a:sym typeface="Raleway Thin"/>
            </a:endParaRPr>
          </a:p>
        </p:txBody>
      </p:sp>
      <p:sp>
        <p:nvSpPr>
          <p:cNvPr id="168" name="Google Shape;168;p26"/>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rPr>
              <a:t>3. </a:t>
            </a:r>
            <a:r>
              <a:rPr lang="en" sz="1200">
                <a:solidFill>
                  <a:srgbClr val="FFFF00"/>
                </a:solidFill>
              </a:rPr>
              <a:t>Execution (TA0104)</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What</a:t>
            </a:r>
            <a:r>
              <a:rPr b="0" lang="en" sz="1000">
                <a:solidFill>
                  <a:srgbClr val="FFFF00"/>
                </a:solidFill>
              </a:rPr>
              <a:t>: </a:t>
            </a:r>
            <a:r>
              <a:rPr b="0" lang="en" sz="1000">
                <a:solidFill>
                  <a:srgbClr val="FFFF00"/>
                </a:solidFill>
              </a:rPr>
              <a:t>Unauthorized control via protocol-native commands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How to detect</a:t>
            </a:r>
            <a:r>
              <a:rPr b="0" lang="en" sz="1000">
                <a:solidFill>
                  <a:srgbClr val="FFFF00"/>
                </a:solidFill>
              </a:rPr>
              <a:t>: </a:t>
            </a:r>
            <a:r>
              <a:rPr b="0" lang="en" sz="1000">
                <a:solidFill>
                  <a:srgbClr val="FFFF00"/>
                </a:solidFill>
              </a:rPr>
              <a:t>Command sequences violating operational baseline</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Real-World Example</a:t>
            </a:r>
            <a:r>
              <a:rPr b="0" lang="en" sz="1000">
                <a:solidFill>
                  <a:srgbClr val="FFFF00"/>
                </a:solidFill>
              </a:rPr>
              <a:t>: </a:t>
            </a:r>
            <a:r>
              <a:rPr b="0" lang="en" sz="1000">
                <a:solidFill>
                  <a:srgbClr val="FFFF00"/>
                </a:solidFill>
              </a:rPr>
              <a:t>Send WRITE_MULTIPLE_REGISTERS to override valve positions or d</a:t>
            </a:r>
            <a:r>
              <a:rPr b="0" lang="en" sz="1000">
                <a:solidFill>
                  <a:srgbClr val="FFFF00"/>
                </a:solidFill>
              </a:rPr>
              <a:t>isable pressure alarms</a:t>
            </a:r>
            <a:endParaRPr b="0" sz="1000">
              <a:solidFill>
                <a:srgbClr val="FFFF00"/>
              </a:solidFill>
            </a:endParaRPr>
          </a:p>
          <a:p>
            <a:pPr indent="0" lvl="0" marL="0" rtl="0" algn="l">
              <a:lnSpc>
                <a:spcPct val="178593"/>
              </a:lnSpc>
              <a:spcBef>
                <a:spcPts val="1400"/>
              </a:spcBef>
              <a:spcAft>
                <a:spcPts val="0"/>
              </a:spcAft>
              <a:buNone/>
            </a:pPr>
            <a:r>
              <a:rPr lang="en" sz="1200">
                <a:solidFill>
                  <a:srgbClr val="FFFF00"/>
                </a:solidFill>
              </a:rPr>
              <a:t>4.</a:t>
            </a:r>
            <a:r>
              <a:rPr lang="en" sz="1200">
                <a:solidFill>
                  <a:srgbClr val="FFFF00"/>
                </a:solidFill>
              </a:rPr>
              <a:t> Impact (TA0105)</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What: </a:t>
            </a:r>
            <a:r>
              <a:rPr b="0" lang="en" sz="1000">
                <a:solidFill>
                  <a:srgbClr val="FFFF00"/>
                </a:solidFill>
              </a:rPr>
              <a:t>Physical process manipulation</a:t>
            </a:r>
            <a:endParaRPr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How to detect: </a:t>
            </a:r>
            <a:r>
              <a:rPr b="0" lang="en" sz="1000">
                <a:solidFill>
                  <a:srgbClr val="FFFF00"/>
                </a:solidFill>
              </a:rPr>
              <a:t>Process anomalies contradicting sensor telemetry</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Real-World Example: </a:t>
            </a:r>
            <a:r>
              <a:rPr b="0" lang="en" sz="1000">
                <a:solidFill>
                  <a:srgbClr val="FFFF00"/>
                </a:solidFill>
              </a:rPr>
              <a:t>Override level sensors to overflow chemical tank</a:t>
            </a:r>
            <a:endParaRPr b="0" sz="1000">
              <a:solidFill>
                <a:srgbClr val="FFFF00"/>
              </a:solidFill>
            </a:endParaRPr>
          </a:p>
        </p:txBody>
      </p:sp>
      <p:sp>
        <p:nvSpPr>
          <p:cNvPr id="169" name="Google Shape;169;p26"/>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MITRE ATT&amp;CK: ICS Techniques</a:t>
            </a:r>
            <a:endParaRPr sz="2000">
              <a:solidFill>
                <a:srgbClr val="FFFF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73" name="Shape 173"/>
        <p:cNvGrpSpPr/>
        <p:nvPr/>
      </p:nvGrpSpPr>
      <p:grpSpPr>
        <a:xfrm>
          <a:off x="0" y="0"/>
          <a:ext cx="0" cy="0"/>
          <a:chOff x="0" y="0"/>
          <a:chExt cx="0" cy="0"/>
        </a:xfrm>
      </p:grpSpPr>
      <p:sp>
        <p:nvSpPr>
          <p:cNvPr id="174" name="Google Shape;174;p27"/>
          <p:cNvSpPr txBox="1"/>
          <p:nvPr>
            <p:ph idx="4294967295" type="title"/>
          </p:nvPr>
        </p:nvSpPr>
        <p:spPr>
          <a:xfrm>
            <a:off x="287900" y="464750"/>
            <a:ext cx="53064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000">
                <a:solidFill>
                  <a:srgbClr val="FFFF00"/>
                </a:solidFill>
              </a:rPr>
              <a:t>Diving into Jupyter</a:t>
            </a:r>
            <a:endParaRPr sz="2000">
              <a:solidFill>
                <a:srgbClr val="FFFF00"/>
              </a:solidFill>
            </a:endParaRPr>
          </a:p>
        </p:txBody>
      </p:sp>
      <p:sp>
        <p:nvSpPr>
          <p:cNvPr id="175" name="Google Shape;175;p27"/>
          <p:cNvSpPr txBox="1"/>
          <p:nvPr>
            <p:ph idx="4294967295" type="title"/>
          </p:nvPr>
        </p:nvSpPr>
        <p:spPr>
          <a:xfrm>
            <a:off x="2504100" y="2254350"/>
            <a:ext cx="41358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00"/>
                </a:solidFill>
              </a:rPr>
              <a:t>Enough slides, show me the actual stuff!!!</a:t>
            </a:r>
            <a:endParaRPr sz="1500">
              <a:solidFill>
                <a:srgbClr val="FFFF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79" name="Shape 179"/>
        <p:cNvGrpSpPr/>
        <p:nvPr/>
      </p:nvGrpSpPr>
      <p:grpSpPr>
        <a:xfrm>
          <a:off x="0" y="0"/>
          <a:ext cx="0" cy="0"/>
          <a:chOff x="0" y="0"/>
          <a:chExt cx="0" cy="0"/>
        </a:xfrm>
      </p:grpSpPr>
      <p:sp>
        <p:nvSpPr>
          <p:cNvPr id="180" name="Google Shape;180;p28"/>
          <p:cNvSpPr txBox="1"/>
          <p:nvPr>
            <p:ph type="title"/>
          </p:nvPr>
        </p:nvSpPr>
        <p:spPr>
          <a:xfrm>
            <a:off x="311700" y="221950"/>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Takeaways</a:t>
            </a:r>
            <a:endParaRPr sz="2000">
              <a:solidFill>
                <a:srgbClr val="FFFF00"/>
              </a:solidFill>
            </a:endParaRPr>
          </a:p>
        </p:txBody>
      </p:sp>
      <p:sp>
        <p:nvSpPr>
          <p:cNvPr id="181" name="Google Shape;181;p28"/>
          <p:cNvSpPr txBox="1"/>
          <p:nvPr/>
        </p:nvSpPr>
        <p:spPr>
          <a:xfrm>
            <a:off x="573825" y="1133550"/>
            <a:ext cx="4736100" cy="25293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How OT differs from mainstream IT</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Fundamentals of popular OT protocols</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Map OT Detections to MITRE ATT&amp;CK</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Jupyter based Detection Engineering</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Enhancing Detections with ML</a:t>
            </a:r>
            <a:endParaRPr sz="1200">
              <a:solidFill>
                <a:srgbClr val="FFFF00"/>
              </a:solidFill>
              <a:latin typeface="Raleway"/>
              <a:ea typeface="Raleway"/>
              <a:cs typeface="Raleway"/>
              <a:sym typeface="Raleway"/>
            </a:endParaRPr>
          </a:p>
        </p:txBody>
      </p:sp>
      <p:pic>
        <p:nvPicPr>
          <p:cNvPr id="182" name="Google Shape;182;p28"/>
          <p:cNvPicPr preferRelativeResize="0"/>
          <p:nvPr/>
        </p:nvPicPr>
        <p:blipFill>
          <a:blip r:embed="rId3">
            <a:alphaModFix/>
          </a:blip>
          <a:stretch>
            <a:fillRect/>
          </a:stretch>
        </p:blipFill>
        <p:spPr>
          <a:xfrm>
            <a:off x="6256625" y="1343300"/>
            <a:ext cx="2340950" cy="2109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9"/>
          <p:cNvPicPr preferRelativeResize="0"/>
          <p:nvPr/>
        </p:nvPicPr>
        <p:blipFill rotWithShape="1">
          <a:blip r:embed="rId3">
            <a:alphaModFix/>
          </a:blip>
          <a:srcRect b="0" l="39" r="49" t="0"/>
          <a:stretch/>
        </p:blipFill>
        <p:spPr>
          <a:xfrm>
            <a:off x="0" y="0"/>
            <a:ext cx="9144003" cy="5143500"/>
          </a:xfrm>
          <a:prstGeom prst="rect">
            <a:avLst/>
          </a:prstGeom>
          <a:noFill/>
          <a:ln>
            <a:noFill/>
          </a:ln>
        </p:spPr>
      </p:pic>
      <p:sp>
        <p:nvSpPr>
          <p:cNvPr id="188" name="Google Shape;188;p29"/>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Questions?</a:t>
            </a:r>
            <a:endParaRPr>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2" name="Shape 192"/>
        <p:cNvGrpSpPr/>
        <p:nvPr/>
      </p:nvGrpSpPr>
      <p:grpSpPr>
        <a:xfrm>
          <a:off x="0" y="0"/>
          <a:ext cx="0" cy="0"/>
          <a:chOff x="0" y="0"/>
          <a:chExt cx="0" cy="0"/>
        </a:xfrm>
      </p:grpSpPr>
      <p:sp>
        <p:nvSpPr>
          <p:cNvPr id="193" name="Google Shape;193;p30"/>
          <p:cNvSpPr txBox="1"/>
          <p:nvPr>
            <p:ph type="title"/>
          </p:nvPr>
        </p:nvSpPr>
        <p:spPr>
          <a:xfrm>
            <a:off x="311700" y="221950"/>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References</a:t>
            </a:r>
            <a:endParaRPr sz="2000">
              <a:solidFill>
                <a:srgbClr val="FFFF00"/>
              </a:solidFill>
            </a:endParaRPr>
          </a:p>
        </p:txBody>
      </p:sp>
      <p:sp>
        <p:nvSpPr>
          <p:cNvPr id="194" name="Google Shape;194;p30"/>
          <p:cNvSpPr txBox="1"/>
          <p:nvPr/>
        </p:nvSpPr>
        <p:spPr>
          <a:xfrm>
            <a:off x="871825" y="1126926"/>
            <a:ext cx="7461900" cy="35319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https://www.obriain.com/training/BandD3/odp/Topic_6-SCADA-Notes.pdf</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https://www.nerc.com/pa/Stand/Reliability%20Standards/CIP-002-1.pdf</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https://attack.mitre.org/groups/G1017</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https://www.cisa.gov/news-events/cybersecurity-advisories/aa24-038a</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https://www.se.com/ww/en/work/support/cybersecurity/security-notifications.jsp</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https://www.scadalink.com/support/knowledge-base/an-introduction-to-scada</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https://www.vtscada.com/help/Content/D_Tags/Dev_DNPObjTypes.htm</a:t>
            </a:r>
            <a:endParaRPr sz="1000">
              <a:solidFill>
                <a:srgbClr val="FFFF00"/>
              </a:solidFill>
              <a:latin typeface="Raleway"/>
              <a:ea typeface="Raleway"/>
              <a:cs typeface="Raleway"/>
              <a:sym typeface="Ralew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8" name="Shape 198"/>
        <p:cNvGrpSpPr/>
        <p:nvPr/>
      </p:nvGrpSpPr>
      <p:grpSpPr>
        <a:xfrm>
          <a:off x="0" y="0"/>
          <a:ext cx="0" cy="0"/>
          <a:chOff x="0" y="0"/>
          <a:chExt cx="0" cy="0"/>
        </a:xfrm>
      </p:grpSpPr>
      <p:sp>
        <p:nvSpPr>
          <p:cNvPr id="199" name="Google Shape;199;p31"/>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00"/>
                </a:solidFill>
              </a:rPr>
              <a:t>Thank You</a:t>
            </a:r>
            <a:endParaRPr>
              <a:solidFill>
                <a:srgbClr val="FFFF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331525"/>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FFFF00"/>
                </a:solidFill>
              </a:rPr>
              <a:t>Agenda</a:t>
            </a:r>
            <a:endParaRPr sz="1800">
              <a:solidFill>
                <a:srgbClr val="FFFF00"/>
              </a:solidFill>
            </a:endParaRPr>
          </a:p>
        </p:txBody>
      </p:sp>
      <p:sp>
        <p:nvSpPr>
          <p:cNvPr id="79" name="Google Shape;79;p14"/>
          <p:cNvSpPr txBox="1"/>
          <p:nvPr>
            <p:ph idx="4294967295" type="title"/>
          </p:nvPr>
        </p:nvSpPr>
        <p:spPr>
          <a:xfrm>
            <a:off x="535775" y="1231500"/>
            <a:ext cx="4789800" cy="24276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w</a:t>
            </a:r>
            <a:r>
              <a:rPr b="0" lang="en" sz="1500">
                <a:solidFill>
                  <a:srgbClr val="FFFF00"/>
                </a:solidFill>
                <a:latin typeface="Lato"/>
                <a:ea typeface="Lato"/>
                <a:cs typeface="Lato"/>
                <a:sym typeface="Lato"/>
              </a:rPr>
              <a:t>hoami</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Introduction</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Understanding OT/ICS Environment </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Deep Dive into OT Protocols</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MITRE ATT&amp;CK: ICS Techniques</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Diving into Jupyter</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Takeaways</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References</a:t>
            </a:r>
            <a:endParaRPr b="0" sz="1500">
              <a:solidFill>
                <a:srgbClr val="FFFF00"/>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5967700" y="1457450"/>
            <a:ext cx="2250375" cy="2107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4" name="Shape 84"/>
        <p:cNvGrpSpPr/>
        <p:nvPr/>
      </p:nvGrpSpPr>
      <p:grpSpPr>
        <a:xfrm>
          <a:off x="0" y="0"/>
          <a:ext cx="0" cy="0"/>
          <a:chOff x="0" y="0"/>
          <a:chExt cx="0" cy="0"/>
        </a:xfrm>
      </p:grpSpPr>
      <p:sp>
        <p:nvSpPr>
          <p:cNvPr id="85" name="Google Shape;85;p15"/>
          <p:cNvSpPr txBox="1"/>
          <p:nvPr/>
        </p:nvSpPr>
        <p:spPr>
          <a:xfrm>
            <a:off x="463750" y="342149"/>
            <a:ext cx="3432900" cy="57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rgbClr val="FFFF00"/>
                </a:solidFill>
                <a:latin typeface="Raleway"/>
                <a:ea typeface="Raleway"/>
                <a:cs typeface="Raleway"/>
                <a:sym typeface="Raleway"/>
              </a:rPr>
              <a:t>whoami /priv</a:t>
            </a:r>
            <a:endParaRPr b="1" sz="2000">
              <a:solidFill>
                <a:srgbClr val="FFFF00"/>
              </a:solidFill>
              <a:latin typeface="Raleway"/>
              <a:ea typeface="Raleway"/>
              <a:cs typeface="Raleway"/>
              <a:sym typeface="Raleway"/>
            </a:endParaRPr>
          </a:p>
        </p:txBody>
      </p:sp>
      <p:sp>
        <p:nvSpPr>
          <p:cNvPr id="86" name="Google Shape;86;p15"/>
          <p:cNvSpPr txBox="1"/>
          <p:nvPr>
            <p:ph idx="4294967295" type="body"/>
          </p:nvPr>
        </p:nvSpPr>
        <p:spPr>
          <a:xfrm>
            <a:off x="2855550" y="1377475"/>
            <a:ext cx="3432900" cy="217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00"/>
                </a:solidFill>
                <a:latin typeface="Raleway"/>
                <a:ea typeface="Raleway"/>
                <a:cs typeface="Raleway"/>
                <a:sym typeface="Raleway"/>
              </a:rPr>
              <a:t>Kai Iyer</a:t>
            </a:r>
            <a:endParaRPr sz="2000">
              <a:solidFill>
                <a:srgbClr val="FFFF00"/>
              </a:solidFill>
              <a:latin typeface="Raleway"/>
              <a:ea typeface="Raleway"/>
              <a:cs typeface="Raleway"/>
              <a:sym typeface="Raleway"/>
            </a:endParaRPr>
          </a:p>
          <a:p>
            <a:pPr indent="-304800" lvl="0" marL="457200" rtl="0" algn="l">
              <a:spcBef>
                <a:spcPts val="16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Security Engineer, Amazon</a:t>
            </a:r>
            <a:endParaRPr sz="1200">
              <a:solidFill>
                <a:srgbClr val="FFFF00"/>
              </a:solidFill>
              <a:latin typeface="Raleway"/>
              <a:ea typeface="Raleway"/>
              <a:cs typeface="Raleway"/>
              <a:sym typeface="Raleway"/>
            </a:endParaRPr>
          </a:p>
          <a:p>
            <a:pPr indent="-304800" lvl="0" marL="457200" rtl="0" algn="l">
              <a:spcBef>
                <a:spcPts val="10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Dev, Blog, Opensource, Privacy</a:t>
            </a:r>
            <a:endParaRPr sz="1200">
              <a:solidFill>
                <a:srgbClr val="FFFF00"/>
              </a:solidFill>
              <a:latin typeface="Raleway"/>
              <a:ea typeface="Raleway"/>
              <a:cs typeface="Raleway"/>
              <a:sym typeface="Raleway"/>
            </a:endParaRPr>
          </a:p>
          <a:p>
            <a:pPr indent="-304800" lvl="0" marL="457200" rtl="0" algn="l">
              <a:spcBef>
                <a:spcPts val="10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Marathon, </a:t>
            </a:r>
            <a:r>
              <a:rPr lang="en" sz="1200">
                <a:solidFill>
                  <a:srgbClr val="FFFF00"/>
                </a:solidFill>
                <a:latin typeface="Raleway"/>
                <a:ea typeface="Raleway"/>
                <a:cs typeface="Raleway"/>
                <a:sym typeface="Raleway"/>
              </a:rPr>
              <a:t>Anime &amp; Manga</a:t>
            </a:r>
            <a:endParaRPr sz="1200">
              <a:solidFill>
                <a:srgbClr val="FFFF00"/>
              </a:solidFill>
              <a:latin typeface="Raleway"/>
              <a:ea typeface="Raleway"/>
              <a:cs typeface="Raleway"/>
              <a:sym typeface="Raleway"/>
            </a:endParaRPr>
          </a:p>
          <a:p>
            <a:pPr indent="0" lvl="0" marL="457200" rtl="0" algn="l">
              <a:spcBef>
                <a:spcPts val="1000"/>
              </a:spcBef>
              <a:spcAft>
                <a:spcPts val="0"/>
              </a:spcAft>
              <a:buNone/>
            </a:pPr>
            <a:r>
              <a:t/>
            </a:r>
            <a:endParaRPr sz="1200">
              <a:solidFill>
                <a:srgbClr val="FFFF00"/>
              </a:solidFill>
              <a:latin typeface="Raleway"/>
              <a:ea typeface="Raleway"/>
              <a:cs typeface="Raleway"/>
              <a:sym typeface="Raleway"/>
            </a:endParaRPr>
          </a:p>
          <a:p>
            <a:pPr indent="457200" lvl="0" marL="1371600" rtl="0" algn="l">
              <a:spcBef>
                <a:spcPts val="1000"/>
              </a:spcBef>
              <a:spcAft>
                <a:spcPts val="1000"/>
              </a:spcAft>
              <a:buNone/>
            </a:pPr>
            <a:r>
              <a:rPr lang="en" sz="1200">
                <a:solidFill>
                  <a:srgbClr val="FFFF00"/>
                </a:solidFill>
                <a:latin typeface="Raleway"/>
                <a:ea typeface="Raleway"/>
                <a:cs typeface="Raleway"/>
                <a:sym typeface="Raleway"/>
              </a:rPr>
              <a:t>f</a:t>
            </a:r>
            <a:r>
              <a:rPr lang="en" sz="1200">
                <a:solidFill>
                  <a:srgbClr val="FFFF00"/>
                </a:solidFill>
                <a:latin typeface="Raleway"/>
                <a:ea typeface="Raleway"/>
                <a:cs typeface="Raleway"/>
                <a:sym typeface="Raleway"/>
              </a:rPr>
              <a:t>ind me @kaiiyer</a:t>
            </a:r>
            <a:endParaRPr sz="1200">
              <a:solidFill>
                <a:srgbClr val="FFFF00"/>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0" name="Shape 90"/>
        <p:cNvGrpSpPr/>
        <p:nvPr/>
      </p:nvGrpSpPr>
      <p:grpSpPr>
        <a:xfrm>
          <a:off x="0" y="0"/>
          <a:ext cx="0" cy="0"/>
          <a:chOff x="0" y="0"/>
          <a:chExt cx="0" cy="0"/>
        </a:xfrm>
      </p:grpSpPr>
      <p:sp>
        <p:nvSpPr>
          <p:cNvPr id="91" name="Google Shape;91;p16"/>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Disclaimer</a:t>
            </a:r>
            <a:endParaRPr sz="2000">
              <a:solidFill>
                <a:srgbClr val="FFFF00"/>
              </a:solidFill>
            </a:endParaRPr>
          </a:p>
        </p:txBody>
      </p:sp>
      <p:sp>
        <p:nvSpPr>
          <p:cNvPr id="92" name="Google Shape;92;p16"/>
          <p:cNvSpPr txBox="1"/>
          <p:nvPr/>
        </p:nvSpPr>
        <p:spPr>
          <a:xfrm>
            <a:off x="682200" y="1139400"/>
            <a:ext cx="7689300" cy="29700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The views, opinions, and content presented in this presentation are solely my own and do not reflect the views, policies, or positions of my employer or any affiliated organizations. This presentation is based on my personal research, experiences, and perspectives and should not be interpreted as an official statement from my employer.  </a:t>
            </a:r>
            <a:endParaRPr sz="1200">
              <a:solidFill>
                <a:srgbClr val="FFFF00"/>
              </a:solidFill>
              <a:latin typeface="Raleway"/>
              <a:ea typeface="Raleway"/>
              <a:cs typeface="Raleway"/>
              <a:sym typeface="Raleway"/>
            </a:endParaRPr>
          </a:p>
          <a:p>
            <a:pPr indent="0" lvl="0" marL="457200" rtl="0" algn="l">
              <a:spcBef>
                <a:spcPts val="800"/>
              </a:spcBef>
              <a:spcAft>
                <a:spcPts val="0"/>
              </a:spcAft>
              <a:buNone/>
            </a:pPr>
            <a:r>
              <a:t/>
            </a:r>
            <a:endParaRPr sz="1200">
              <a:solidFill>
                <a:srgbClr val="FFFF00"/>
              </a:solidFill>
              <a:latin typeface="Raleway"/>
              <a:ea typeface="Raleway"/>
              <a:cs typeface="Raleway"/>
              <a:sym typeface="Raleway"/>
            </a:endParaRPr>
          </a:p>
          <a:p>
            <a:pPr indent="-304800" lvl="0" marL="457200" rtl="0" algn="l">
              <a:spcBef>
                <a:spcPts val="8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For informational purposes only—use your own discretion when applying any insights shared.</a:t>
            </a:r>
            <a:endParaRPr sz="1200">
              <a:solidFill>
                <a:srgbClr val="FFFF00"/>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6" name="Shape 96"/>
        <p:cNvGrpSpPr/>
        <p:nvPr/>
      </p:nvGrpSpPr>
      <p:grpSpPr>
        <a:xfrm>
          <a:off x="0" y="0"/>
          <a:ext cx="0" cy="0"/>
          <a:chOff x="0" y="0"/>
          <a:chExt cx="0" cy="0"/>
        </a:xfrm>
      </p:grpSpPr>
      <p:sp>
        <p:nvSpPr>
          <p:cNvPr id="97" name="Google Shape;97;p17"/>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Introduction</a:t>
            </a:r>
            <a:endParaRPr sz="2000">
              <a:solidFill>
                <a:srgbClr val="FFFF00"/>
              </a:solidFill>
            </a:endParaRPr>
          </a:p>
        </p:txBody>
      </p:sp>
      <p:sp>
        <p:nvSpPr>
          <p:cNvPr id="98" name="Google Shape;98;p17"/>
          <p:cNvSpPr txBox="1"/>
          <p:nvPr/>
        </p:nvSpPr>
        <p:spPr>
          <a:xfrm>
            <a:off x="727350" y="1016100"/>
            <a:ext cx="7689300" cy="31113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What is Detection Engineering?</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Proactive threat detection</a:t>
            </a:r>
            <a:endParaRPr sz="10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Behavior over signatures</a:t>
            </a:r>
            <a:endParaRPr sz="10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Built for automation</a:t>
            </a:r>
            <a:br>
              <a:rPr lang="en" sz="1200">
                <a:solidFill>
                  <a:srgbClr val="FFFF00"/>
                </a:solidFill>
                <a:latin typeface="Raleway"/>
                <a:ea typeface="Raleway"/>
                <a:cs typeface="Raleway"/>
                <a:sym typeface="Raleway"/>
              </a:rPr>
            </a:b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Traditional threat hunting was a manual investigation process relied on the expertise of Analyst, rather than automated tools, modern threat hunting depends on a combination of the two</a:t>
            </a:r>
            <a:br>
              <a:rPr lang="en" sz="1200">
                <a:solidFill>
                  <a:srgbClr val="FFFF00"/>
                </a:solidFill>
                <a:latin typeface="Raleway"/>
                <a:ea typeface="Raleway"/>
                <a:cs typeface="Raleway"/>
                <a:sym typeface="Raleway"/>
              </a:rPr>
            </a:b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Types:</a:t>
            </a:r>
            <a:endParaRPr sz="1200">
              <a:solidFill>
                <a:srgbClr val="FFFF00"/>
              </a:solidFill>
              <a:latin typeface="Raleway"/>
              <a:ea typeface="Raleway"/>
              <a:cs typeface="Raleway"/>
              <a:sym typeface="Raleway"/>
            </a:endParaRPr>
          </a:p>
          <a:p>
            <a:pPr indent="-292100" lvl="2" marL="13716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Structured → </a:t>
            </a:r>
            <a:r>
              <a:rPr lang="en" sz="1000">
                <a:solidFill>
                  <a:srgbClr val="FFFF00"/>
                </a:solidFill>
                <a:latin typeface="Raleway"/>
                <a:ea typeface="Raleway"/>
                <a:cs typeface="Raleway"/>
                <a:sym typeface="Raleway"/>
              </a:rPr>
              <a:t>Targets known TTPs</a:t>
            </a:r>
            <a:endParaRPr sz="1000">
              <a:solidFill>
                <a:srgbClr val="FFFF00"/>
              </a:solidFill>
              <a:latin typeface="Raleway"/>
              <a:ea typeface="Raleway"/>
              <a:cs typeface="Raleway"/>
              <a:sym typeface="Raleway"/>
            </a:endParaRPr>
          </a:p>
          <a:p>
            <a:pPr indent="-292100" lvl="2" marL="13716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Unstructured → </a:t>
            </a:r>
            <a:r>
              <a:rPr lang="en" sz="1000">
                <a:solidFill>
                  <a:srgbClr val="FFFF00"/>
                </a:solidFill>
                <a:latin typeface="Raleway"/>
                <a:ea typeface="Raleway"/>
                <a:cs typeface="Raleway"/>
                <a:sym typeface="Raleway"/>
              </a:rPr>
              <a:t>Searches for IOCs</a:t>
            </a:r>
            <a:endParaRPr sz="1000">
              <a:solidFill>
                <a:srgbClr val="FFFF00"/>
              </a:solidFill>
              <a:latin typeface="Raleway"/>
              <a:ea typeface="Raleway"/>
              <a:cs typeface="Raleway"/>
              <a:sym typeface="Raleway"/>
            </a:endParaRPr>
          </a:p>
          <a:p>
            <a:pPr indent="-292100" lvl="2" marL="13716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Ad Hoc → Hypothesis-driven</a:t>
            </a:r>
            <a:endParaRPr sz="1000">
              <a:solidFill>
                <a:srgbClr val="FFFF00"/>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2" name="Shape 102"/>
        <p:cNvGrpSpPr/>
        <p:nvPr/>
      </p:nvGrpSpPr>
      <p:grpSpPr>
        <a:xfrm>
          <a:off x="0" y="0"/>
          <a:ext cx="0" cy="0"/>
          <a:chOff x="0" y="0"/>
          <a:chExt cx="0" cy="0"/>
        </a:xfrm>
      </p:grpSpPr>
      <p:sp>
        <p:nvSpPr>
          <p:cNvPr id="103" name="Google Shape;103;p18"/>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Introduction</a:t>
            </a:r>
            <a:endParaRPr sz="2000">
              <a:solidFill>
                <a:srgbClr val="FFFF00"/>
              </a:solidFill>
            </a:endParaRPr>
          </a:p>
        </p:txBody>
      </p:sp>
      <p:sp>
        <p:nvSpPr>
          <p:cNvPr id="104" name="Google Shape;104;p18"/>
          <p:cNvSpPr txBox="1"/>
          <p:nvPr/>
        </p:nvSpPr>
        <p:spPr>
          <a:xfrm>
            <a:off x="727350" y="1016100"/>
            <a:ext cx="7689300" cy="31113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What is OT?</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Technology that monitors and controls physical processes in industries like manufacturing, energy, transportation, and critical infrastructure</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ICS is a</a:t>
            </a:r>
            <a:r>
              <a:rPr lang="en" sz="1000">
                <a:solidFill>
                  <a:srgbClr val="FFFF00"/>
                </a:solidFill>
                <a:latin typeface="Raleway"/>
                <a:ea typeface="Raleway"/>
                <a:cs typeface="Raleway"/>
                <a:sym typeface="Raleway"/>
              </a:rPr>
              <a:t> subset of OT that includes:</a:t>
            </a:r>
            <a:endParaRPr sz="1000">
              <a:solidFill>
                <a:srgbClr val="FFFF00"/>
              </a:solidFill>
              <a:latin typeface="Raleway"/>
              <a:ea typeface="Raleway"/>
              <a:cs typeface="Raleway"/>
              <a:sym typeface="Raleway"/>
            </a:endParaRPr>
          </a:p>
          <a:p>
            <a:pPr indent="-279400" lvl="2" marL="1371600" rtl="0" algn="l">
              <a:spcBef>
                <a:spcPts val="0"/>
              </a:spcBef>
              <a:spcAft>
                <a:spcPts val="0"/>
              </a:spcAft>
              <a:buClr>
                <a:srgbClr val="FFFF00"/>
              </a:buClr>
              <a:buSzPts val="800"/>
              <a:buFont typeface="Raleway"/>
              <a:buChar char="❏"/>
            </a:pPr>
            <a:r>
              <a:rPr lang="en" sz="800">
                <a:solidFill>
                  <a:srgbClr val="FFFF00"/>
                </a:solidFill>
                <a:latin typeface="Raleway"/>
                <a:ea typeface="Raleway"/>
                <a:cs typeface="Raleway"/>
                <a:sym typeface="Raleway"/>
              </a:rPr>
              <a:t>SCADA (Supervisory Control and Data Acquisition) – Manages dispersed assets</a:t>
            </a:r>
            <a:endParaRPr sz="800">
              <a:solidFill>
                <a:srgbClr val="FFFF00"/>
              </a:solidFill>
              <a:latin typeface="Raleway"/>
              <a:ea typeface="Raleway"/>
              <a:cs typeface="Raleway"/>
              <a:sym typeface="Raleway"/>
            </a:endParaRPr>
          </a:p>
          <a:p>
            <a:pPr indent="-279400" lvl="2" marL="1371600" rtl="0" algn="l">
              <a:spcBef>
                <a:spcPts val="0"/>
              </a:spcBef>
              <a:spcAft>
                <a:spcPts val="0"/>
              </a:spcAft>
              <a:buClr>
                <a:srgbClr val="FFFF00"/>
              </a:buClr>
              <a:buSzPts val="800"/>
              <a:buFont typeface="Raleway"/>
              <a:buChar char="❏"/>
            </a:pPr>
            <a:r>
              <a:rPr lang="en" sz="800">
                <a:solidFill>
                  <a:srgbClr val="FFFF00"/>
                </a:solidFill>
                <a:latin typeface="Raleway"/>
                <a:ea typeface="Raleway"/>
                <a:cs typeface="Raleway"/>
                <a:sym typeface="Raleway"/>
              </a:rPr>
              <a:t>DCS (Distributed Control Systems) – Controls complex industrial processes</a:t>
            </a:r>
            <a:endParaRPr sz="800">
              <a:solidFill>
                <a:srgbClr val="FFFF00"/>
              </a:solidFill>
              <a:latin typeface="Raleway"/>
              <a:ea typeface="Raleway"/>
              <a:cs typeface="Raleway"/>
              <a:sym typeface="Raleway"/>
            </a:endParaRPr>
          </a:p>
          <a:p>
            <a:pPr indent="-279400" lvl="2" marL="1371600" rtl="0" algn="l">
              <a:spcBef>
                <a:spcPts val="0"/>
              </a:spcBef>
              <a:spcAft>
                <a:spcPts val="0"/>
              </a:spcAft>
              <a:buClr>
                <a:srgbClr val="FFFF00"/>
              </a:buClr>
              <a:buSzPts val="800"/>
              <a:buFont typeface="Raleway"/>
              <a:buChar char="❏"/>
            </a:pPr>
            <a:r>
              <a:rPr lang="en" sz="800">
                <a:solidFill>
                  <a:srgbClr val="FFFF00"/>
                </a:solidFill>
                <a:latin typeface="Raleway"/>
                <a:ea typeface="Raleway"/>
                <a:cs typeface="Raleway"/>
                <a:sym typeface="Raleway"/>
              </a:rPr>
              <a:t>PLCs (Programmable Logic Controllers) – Execute real-time automation tasks</a:t>
            </a:r>
            <a:br>
              <a:rPr lang="en" sz="1000">
                <a:solidFill>
                  <a:srgbClr val="FFFF00"/>
                </a:solidFill>
                <a:latin typeface="Raleway"/>
                <a:ea typeface="Raleway"/>
                <a:cs typeface="Raleway"/>
                <a:sym typeface="Raleway"/>
              </a:rPr>
            </a:br>
            <a:br>
              <a:rPr lang="en" sz="10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Key Characteristics of OT/ICS:</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Legacy systems (Windows XP, proprietary firmware, no patches)</a:t>
            </a:r>
            <a:endParaRPr sz="10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Deterministic operations (predictable traffic patterns)</a:t>
            </a:r>
            <a:endParaRPr sz="10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Air-gapped (historically) – Now increasingly connected to IT/cloud</a:t>
            </a:r>
            <a:endParaRPr sz="1000">
              <a:solidFill>
                <a:srgbClr val="FFFF00"/>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8" name="Shape 108"/>
        <p:cNvGrpSpPr/>
        <p:nvPr/>
      </p:nvGrpSpPr>
      <p:grpSpPr>
        <a:xfrm>
          <a:off x="0" y="0"/>
          <a:ext cx="0" cy="0"/>
          <a:chOff x="0" y="0"/>
          <a:chExt cx="0" cy="0"/>
        </a:xfrm>
      </p:grpSpPr>
      <p:sp>
        <p:nvSpPr>
          <p:cNvPr id="109" name="Google Shape;109;p19"/>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000">
                <a:solidFill>
                  <a:srgbClr val="FFFF00"/>
                </a:solidFill>
              </a:rPr>
              <a:t>Understanding OT/ICS Environment</a:t>
            </a:r>
            <a:endParaRPr sz="2000">
              <a:solidFill>
                <a:srgbClr val="FFFF00"/>
              </a:solidFill>
            </a:endParaRPr>
          </a:p>
          <a:p>
            <a:pPr indent="0" lvl="0" marL="0" rtl="0" algn="l">
              <a:spcBef>
                <a:spcPts val="0"/>
              </a:spcBef>
              <a:spcAft>
                <a:spcPts val="0"/>
              </a:spcAft>
              <a:buClr>
                <a:schemeClr val="dk2"/>
              </a:buClr>
              <a:buSzPts val="1100"/>
              <a:buFont typeface="Arial"/>
              <a:buNone/>
            </a:pPr>
            <a:r>
              <a:t/>
            </a:r>
            <a:endParaRPr sz="2000">
              <a:solidFill>
                <a:srgbClr val="FFFF00"/>
              </a:solidFill>
            </a:endParaRPr>
          </a:p>
          <a:p>
            <a:pPr indent="0" lvl="0" marL="0" rtl="0" algn="l">
              <a:spcBef>
                <a:spcPts val="0"/>
              </a:spcBef>
              <a:spcAft>
                <a:spcPts val="0"/>
              </a:spcAft>
              <a:buNone/>
            </a:pPr>
            <a:r>
              <a:t/>
            </a:r>
            <a:endParaRPr sz="2000">
              <a:solidFill>
                <a:srgbClr val="FFFF00"/>
              </a:solidFill>
            </a:endParaRPr>
          </a:p>
        </p:txBody>
      </p:sp>
      <p:sp>
        <p:nvSpPr>
          <p:cNvPr id="110" name="Google Shape;110;p19"/>
          <p:cNvSpPr txBox="1"/>
          <p:nvPr/>
        </p:nvSpPr>
        <p:spPr>
          <a:xfrm>
            <a:off x="182350" y="1743725"/>
            <a:ext cx="3000000" cy="1513800"/>
          </a:xfrm>
          <a:prstGeom prst="rect">
            <a:avLst/>
          </a:prstGeom>
          <a:noFill/>
          <a:ln>
            <a:noFill/>
          </a:ln>
        </p:spPr>
        <p:txBody>
          <a:bodyPr anchorCtr="0" anchor="ctr" bIns="91425" lIns="91425" spcFirstLastPara="1" rIns="91425" wrap="square" tIns="91425">
            <a:noAutofit/>
          </a:bodyPr>
          <a:lstStyle/>
          <a:p>
            <a:pPr indent="0" lvl="0" marL="0" rtl="0" algn="l">
              <a:lnSpc>
                <a:spcPct val="178593"/>
              </a:lnSpc>
              <a:spcBef>
                <a:spcPts val="1400"/>
              </a:spcBef>
              <a:spcAft>
                <a:spcPts val="1000"/>
              </a:spcAft>
              <a:buNone/>
            </a:pPr>
            <a:r>
              <a:t/>
            </a:r>
            <a:endParaRPr b="1" sz="1200">
              <a:solidFill>
                <a:srgbClr val="C7E1FF"/>
              </a:solidFill>
              <a:highlight>
                <a:srgbClr val="202324"/>
              </a:highlight>
              <a:latin typeface="Roboto"/>
              <a:ea typeface="Roboto"/>
              <a:cs typeface="Roboto"/>
              <a:sym typeface="Roboto"/>
            </a:endParaRPr>
          </a:p>
        </p:txBody>
      </p:sp>
      <p:graphicFrame>
        <p:nvGraphicFramePr>
          <p:cNvPr id="111" name="Google Shape;111;p19"/>
          <p:cNvGraphicFramePr/>
          <p:nvPr/>
        </p:nvGraphicFramePr>
        <p:xfrm>
          <a:off x="578250" y="1156175"/>
          <a:ext cx="3000000" cy="3000000"/>
        </p:xfrm>
        <a:graphic>
          <a:graphicData uri="http://schemas.openxmlformats.org/drawingml/2006/table">
            <a:tbl>
              <a:tblPr>
                <a:solidFill>
                  <a:srgbClr val="202324"/>
                </a:solidFill>
                <a:tableStyleId>{0DB8DA6A-DA25-427F-B5C2-F7F538E47AC5}</a:tableStyleId>
              </a:tblPr>
              <a:tblGrid>
                <a:gridCol w="1058725"/>
                <a:gridCol w="3640675"/>
                <a:gridCol w="3271300"/>
              </a:tblGrid>
              <a:tr h="192825">
                <a:tc>
                  <a:txBody>
                    <a:bodyPr/>
                    <a:lstStyle/>
                    <a:p>
                      <a:pPr indent="0" lvl="0" marL="0" rtl="0" algn="l">
                        <a:lnSpc>
                          <a:spcPct val="115000"/>
                        </a:lnSpc>
                        <a:spcBef>
                          <a:spcPts val="0"/>
                        </a:spcBef>
                        <a:spcAft>
                          <a:spcPts val="0"/>
                        </a:spcAft>
                        <a:buNone/>
                      </a:pPr>
                      <a:r>
                        <a:rPr b="1" lang="en" sz="1200">
                          <a:solidFill>
                            <a:srgbClr val="FFFF00"/>
                          </a:solidFill>
                          <a:highlight>
                            <a:srgbClr val="202324"/>
                          </a:highlight>
                          <a:latin typeface="Raleway"/>
                          <a:ea typeface="Raleway"/>
                          <a:cs typeface="Raleway"/>
                          <a:sym typeface="Raleway"/>
                        </a:rPr>
                        <a:t>Category</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solidFill>
                            <a:srgbClr val="FFFF00"/>
                          </a:solidFill>
                          <a:highlight>
                            <a:srgbClr val="202324"/>
                          </a:highlight>
                          <a:latin typeface="Raleway"/>
                          <a:ea typeface="Raleway"/>
                          <a:cs typeface="Raleway"/>
                          <a:sym typeface="Raleway"/>
                        </a:rPr>
                        <a:t>OT/ICS Systems</a:t>
                      </a:r>
                      <a:endParaRPr b="1" sz="12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solidFill>
                            <a:srgbClr val="FFFF00"/>
                          </a:solidFill>
                          <a:highlight>
                            <a:srgbClr val="202324"/>
                          </a:highlight>
                          <a:latin typeface="Raleway"/>
                          <a:ea typeface="Raleway"/>
                          <a:cs typeface="Raleway"/>
                          <a:sym typeface="Raleway"/>
                        </a:rPr>
                        <a:t>IT Systems</a:t>
                      </a:r>
                      <a:endParaRPr b="1" sz="12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Availability</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Zero downtime tolerated (outages = physical/financial disasters)</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Rebooting, patching, and maintenance windows are routine</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Traffic Patterns</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Deterministic (predictable, time-synchronized traffic for control loops)</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Highly variable (bursty, user-driven traffic like web browsing)</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System Lifespan</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Legacy OS/firmware (Windows XP, proprietary systems, no patches)</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Regular updates (automated patches, modern OS support)</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Protocols</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Industrial protocols (MODBUS, DNP3, BACnet) – designed for real-time control</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Standard IT protocols (HTTPS, DNS, SMTP) – designed for data exchange</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Security Focus</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Availability + </a:t>
                      </a:r>
                      <a:r>
                        <a:rPr lang="en" sz="1000">
                          <a:solidFill>
                            <a:srgbClr val="FFFF00"/>
                          </a:solidFill>
                          <a:highlight>
                            <a:srgbClr val="202324"/>
                          </a:highlight>
                          <a:latin typeface="Raleway"/>
                          <a:ea typeface="Raleway"/>
                          <a:cs typeface="Raleway"/>
                          <a:sym typeface="Raleway"/>
                        </a:rPr>
                        <a:t>Safety (prevent physical harm)</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Confidentiality + Integrity (protect data, prevent breaches)</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5" name="Shape 115"/>
        <p:cNvGrpSpPr/>
        <p:nvPr/>
      </p:nvGrpSpPr>
      <p:grpSpPr>
        <a:xfrm>
          <a:off x="0" y="0"/>
          <a:ext cx="0" cy="0"/>
          <a:chOff x="0" y="0"/>
          <a:chExt cx="0" cy="0"/>
        </a:xfrm>
      </p:grpSpPr>
      <p:pic>
        <p:nvPicPr>
          <p:cNvPr id="116" name="Google Shape;116;p20"/>
          <p:cNvPicPr preferRelativeResize="0"/>
          <p:nvPr/>
        </p:nvPicPr>
        <p:blipFill>
          <a:blip r:embed="rId3">
            <a:alphaModFix/>
          </a:blip>
          <a:stretch>
            <a:fillRect/>
          </a:stretch>
        </p:blipFill>
        <p:spPr>
          <a:xfrm>
            <a:off x="6400897" y="0"/>
            <a:ext cx="2743104" cy="5143501"/>
          </a:xfrm>
          <a:prstGeom prst="rect">
            <a:avLst/>
          </a:prstGeom>
          <a:noFill/>
          <a:ln>
            <a:noFill/>
          </a:ln>
        </p:spPr>
      </p:pic>
      <p:pic>
        <p:nvPicPr>
          <p:cNvPr id="117" name="Google Shape;117;p20"/>
          <p:cNvPicPr preferRelativeResize="0"/>
          <p:nvPr/>
        </p:nvPicPr>
        <p:blipFill>
          <a:blip r:embed="rId4">
            <a:alphaModFix/>
          </a:blip>
          <a:stretch>
            <a:fillRect/>
          </a:stretch>
        </p:blipFill>
        <p:spPr>
          <a:xfrm>
            <a:off x="6221400" y="0"/>
            <a:ext cx="2922601" cy="5143501"/>
          </a:xfrm>
          <a:prstGeom prst="rect">
            <a:avLst/>
          </a:prstGeom>
          <a:noFill/>
          <a:ln>
            <a:noFill/>
          </a:ln>
        </p:spPr>
      </p:pic>
      <p:sp>
        <p:nvSpPr>
          <p:cNvPr id="118" name="Google Shape;118;p20"/>
          <p:cNvSpPr txBox="1"/>
          <p:nvPr/>
        </p:nvSpPr>
        <p:spPr>
          <a:xfrm>
            <a:off x="6580950" y="4716900"/>
            <a:ext cx="22035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David Levêque</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6">
                  <a:extLst>
                    <a:ext uri="{A12FA001-AC4F-418D-AE19-62706E023703}">
                      <ahyp:hlinkClr val="tx"/>
                    </a:ext>
                  </a:extLst>
                </a:hlinkClick>
              </a:rPr>
              <a:t>Unsplash</a:t>
            </a:r>
            <a:endParaRPr sz="1200">
              <a:solidFill>
                <a:srgbClr val="FFFF00"/>
              </a:solidFill>
              <a:latin typeface="Raleway Thin"/>
              <a:ea typeface="Raleway Thin"/>
              <a:cs typeface="Raleway Thin"/>
              <a:sym typeface="Raleway Thin"/>
            </a:endParaRPr>
          </a:p>
        </p:txBody>
      </p:sp>
      <p:sp>
        <p:nvSpPr>
          <p:cNvPr id="119" name="Google Shape;119;p20"/>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sp>
        <p:nvSpPr>
          <p:cNvPr id="120" name="Google Shape;120;p20"/>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highlight>
                  <a:srgbClr val="202324"/>
                </a:highlight>
              </a:rPr>
              <a:t>1</a:t>
            </a:r>
            <a:r>
              <a:rPr lang="en" sz="1200">
                <a:solidFill>
                  <a:srgbClr val="FFFF00"/>
                </a:solidFill>
              </a:rPr>
              <a:t>. DNP3 (Distributed Network Protocol)</a:t>
            </a:r>
            <a:endParaRPr sz="1200">
              <a:solidFill>
                <a:srgbClr val="FFFF00"/>
              </a:solidFill>
            </a:endParaRPr>
          </a:p>
          <a:p>
            <a:pPr indent="-292100" lvl="0" marL="457200" rtl="0" algn="l">
              <a:lnSpc>
                <a:spcPct val="115000"/>
              </a:lnSpc>
              <a:spcBef>
                <a:spcPts val="1000"/>
              </a:spcBef>
              <a:spcAft>
                <a:spcPts val="0"/>
              </a:spcAft>
              <a:buClr>
                <a:srgbClr val="FFFF00"/>
              </a:buClr>
              <a:buSzPts val="1000"/>
              <a:buChar char="❏"/>
            </a:pPr>
            <a:r>
              <a:rPr lang="en" sz="1000">
                <a:solidFill>
                  <a:srgbClr val="FFFF00"/>
                </a:solidFill>
              </a:rPr>
              <a:t>Purpose</a:t>
            </a:r>
            <a:r>
              <a:rPr b="0" lang="en" sz="1000">
                <a:solidFill>
                  <a:srgbClr val="FFFF00"/>
                </a:solidFill>
              </a:rPr>
              <a:t>: Secure SCADA communication (master-outstation architecture) in Electric power systems and water utilities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Char char="❏"/>
            </a:pPr>
            <a:r>
              <a:rPr lang="en" sz="1000">
                <a:solidFill>
                  <a:srgbClr val="FFFF00"/>
                </a:solidFill>
              </a:rPr>
              <a:t>Key Features</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Char char="❏"/>
            </a:pPr>
            <a:r>
              <a:rPr b="0" lang="en" sz="1000">
                <a:solidFill>
                  <a:srgbClr val="FFFF00"/>
                </a:solidFill>
              </a:rPr>
              <a:t>Supports </a:t>
            </a:r>
            <a:r>
              <a:rPr lang="en" sz="1000">
                <a:solidFill>
                  <a:srgbClr val="FFFF00"/>
                </a:solidFill>
              </a:rPr>
              <a:t>unsolicited responses</a:t>
            </a:r>
            <a:endParaRPr b="0" sz="1000">
              <a:solidFill>
                <a:srgbClr val="FFFF00"/>
              </a:solidFill>
            </a:endParaRPr>
          </a:p>
          <a:p>
            <a:pPr indent="-292100" lvl="1" marL="914400" rtl="0" algn="l">
              <a:lnSpc>
                <a:spcPct val="115000"/>
              </a:lnSpc>
              <a:spcBef>
                <a:spcPts val="0"/>
              </a:spcBef>
              <a:spcAft>
                <a:spcPts val="0"/>
              </a:spcAft>
              <a:buClr>
                <a:srgbClr val="FFFF00"/>
              </a:buClr>
              <a:buSzPts val="1000"/>
              <a:buChar char="❏"/>
            </a:pPr>
            <a:r>
              <a:rPr b="0" lang="en" sz="1000">
                <a:solidFill>
                  <a:srgbClr val="FFFF00"/>
                </a:solidFill>
              </a:rPr>
              <a:t>Functions: Read, Write, Freeze</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Char char="❏"/>
            </a:pPr>
            <a:r>
              <a:rPr lang="en" sz="1000">
                <a:solidFill>
                  <a:srgbClr val="FFFF00"/>
                </a:solidFill>
              </a:rPr>
              <a:t>Detection Idea</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Char char="❏"/>
            </a:pPr>
            <a:r>
              <a:rPr b="0" lang="en" sz="1000">
                <a:solidFill>
                  <a:srgbClr val="FFFF00"/>
                </a:solidFill>
              </a:rPr>
              <a:t>Alert on Function Code 7 (Freeze) outside maintenance windows</a:t>
            </a:r>
            <a:endParaRPr b="0" sz="1000">
              <a:solidFill>
                <a:srgbClr val="FFFF00"/>
              </a:solidFill>
            </a:endParaRPr>
          </a:p>
          <a:p>
            <a:pPr indent="-292100" lvl="1" marL="914400" rtl="0" algn="l">
              <a:lnSpc>
                <a:spcPct val="115000"/>
              </a:lnSpc>
              <a:spcBef>
                <a:spcPts val="0"/>
              </a:spcBef>
              <a:spcAft>
                <a:spcPts val="0"/>
              </a:spcAft>
              <a:buClr>
                <a:srgbClr val="FFFF00"/>
              </a:buClr>
              <a:buSzPts val="1000"/>
              <a:buChar char="❏"/>
            </a:pPr>
            <a:r>
              <a:rPr b="0" lang="en" sz="1000">
                <a:solidFill>
                  <a:srgbClr val="FFFF00"/>
                </a:solidFill>
              </a:rPr>
              <a:t>Monitor for </a:t>
            </a:r>
            <a:r>
              <a:rPr lang="en" sz="1000">
                <a:solidFill>
                  <a:srgbClr val="FFFF00"/>
                </a:solidFill>
              </a:rPr>
              <a:t>outstation-originated requests</a:t>
            </a:r>
            <a:r>
              <a:rPr b="0" lang="en" sz="1000">
                <a:solidFill>
                  <a:srgbClr val="FFFF00"/>
                </a:solidFill>
              </a:rPr>
              <a:t> (sign of reconnaissance)</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Char char="❏"/>
            </a:pPr>
            <a:r>
              <a:rPr lang="en" sz="1000">
                <a:solidFill>
                  <a:srgbClr val="FFFF00"/>
                </a:solidFill>
              </a:rPr>
              <a:t>Ethernet Note</a:t>
            </a:r>
            <a:r>
              <a:rPr b="0" lang="en" sz="1000">
                <a:solidFill>
                  <a:srgbClr val="FFFF00"/>
                </a:solidFill>
              </a:rPr>
              <a:t>: Runs over TCP/IP (port 20000) but lacks native encryption</a:t>
            </a:r>
            <a:endParaRPr b="0" sz="1000">
              <a:solidFill>
                <a:srgbClr val="FFFF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4" name="Shape 124"/>
        <p:cNvGrpSpPr/>
        <p:nvPr/>
      </p:nvGrpSpPr>
      <p:grpSpPr>
        <a:xfrm>
          <a:off x="0" y="0"/>
          <a:ext cx="0" cy="0"/>
          <a:chOff x="0" y="0"/>
          <a:chExt cx="0" cy="0"/>
        </a:xfrm>
      </p:grpSpPr>
      <p:pic>
        <p:nvPicPr>
          <p:cNvPr id="125" name="Google Shape;125;p21"/>
          <p:cNvPicPr preferRelativeResize="0"/>
          <p:nvPr/>
        </p:nvPicPr>
        <p:blipFill>
          <a:blip r:embed="rId3">
            <a:alphaModFix/>
          </a:blip>
          <a:stretch>
            <a:fillRect/>
          </a:stretch>
        </p:blipFill>
        <p:spPr>
          <a:xfrm>
            <a:off x="6400897" y="0"/>
            <a:ext cx="2743104" cy="5143501"/>
          </a:xfrm>
          <a:prstGeom prst="rect">
            <a:avLst/>
          </a:prstGeom>
          <a:noFill/>
          <a:ln>
            <a:noFill/>
          </a:ln>
        </p:spPr>
      </p:pic>
      <p:pic>
        <p:nvPicPr>
          <p:cNvPr id="126" name="Google Shape;126;p21"/>
          <p:cNvPicPr preferRelativeResize="0"/>
          <p:nvPr/>
        </p:nvPicPr>
        <p:blipFill>
          <a:blip r:embed="rId4">
            <a:alphaModFix/>
          </a:blip>
          <a:stretch>
            <a:fillRect/>
          </a:stretch>
        </p:blipFill>
        <p:spPr>
          <a:xfrm>
            <a:off x="6221400" y="0"/>
            <a:ext cx="2922601" cy="5143501"/>
          </a:xfrm>
          <a:prstGeom prst="rect">
            <a:avLst/>
          </a:prstGeom>
          <a:noFill/>
          <a:ln>
            <a:noFill/>
          </a:ln>
        </p:spPr>
      </p:pic>
      <p:sp>
        <p:nvSpPr>
          <p:cNvPr id="127" name="Google Shape;127;p21"/>
          <p:cNvSpPr txBox="1"/>
          <p:nvPr/>
        </p:nvSpPr>
        <p:spPr>
          <a:xfrm>
            <a:off x="6580950" y="4716900"/>
            <a:ext cx="22035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David Levêque</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6">
                  <a:extLst>
                    <a:ext uri="{A12FA001-AC4F-418D-AE19-62706E023703}">
                      <ahyp:hlinkClr val="tx"/>
                    </a:ext>
                  </a:extLst>
                </a:hlinkClick>
              </a:rPr>
              <a:t>Unsplash</a:t>
            </a:r>
            <a:endParaRPr sz="1200">
              <a:solidFill>
                <a:srgbClr val="FFFF00"/>
              </a:solidFill>
              <a:latin typeface="Raleway Thin"/>
              <a:ea typeface="Raleway Thin"/>
              <a:cs typeface="Raleway Thin"/>
              <a:sym typeface="Raleway Thin"/>
            </a:endParaRPr>
          </a:p>
        </p:txBody>
      </p:sp>
      <p:sp>
        <p:nvSpPr>
          <p:cNvPr id="128" name="Google Shape;128;p21"/>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latin typeface="Roboto"/>
                <a:ea typeface="Roboto"/>
                <a:cs typeface="Roboto"/>
                <a:sym typeface="Roboto"/>
              </a:rPr>
              <a:t>2. BACnet (Building Automation)</a:t>
            </a:r>
            <a:endParaRPr sz="1200">
              <a:solidFill>
                <a:srgbClr val="FFFF00"/>
              </a:solidFill>
              <a:latin typeface="Roboto"/>
              <a:ea typeface="Roboto"/>
              <a:cs typeface="Roboto"/>
              <a:sym typeface="Roboto"/>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latin typeface="Roboto"/>
                <a:ea typeface="Roboto"/>
                <a:cs typeface="Roboto"/>
                <a:sym typeface="Roboto"/>
              </a:rPr>
              <a:t>Purpose</a:t>
            </a:r>
            <a:r>
              <a:rPr b="0" lang="en" sz="1000">
                <a:solidFill>
                  <a:srgbClr val="FFFF00"/>
                </a:solidFill>
                <a:latin typeface="Roboto"/>
                <a:ea typeface="Roboto"/>
                <a:cs typeface="Roboto"/>
                <a:sym typeface="Roboto"/>
              </a:rPr>
              <a:t>: Controls HVAC, lighting, and physical access systems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Key Features</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Objects (e.g., AnalogValue, BinaryOutput) manipulated via ReadProperty/WriteProperty</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aleway"/>
              <a:buChar char="❏"/>
            </a:pPr>
            <a:r>
              <a:rPr b="0" lang="en" sz="1000">
                <a:solidFill>
                  <a:srgbClr val="FFFF00"/>
                </a:solidFill>
              </a:rPr>
              <a:t>Broadcast-heavy (vulnerable to spoofing)</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Detection Idea</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Flag WriteProperty to </a:t>
            </a:r>
            <a:r>
              <a:rPr lang="en" sz="1000">
                <a:solidFill>
                  <a:srgbClr val="FFFF00"/>
                </a:solidFill>
              </a:rPr>
              <a:t>critical devices</a:t>
            </a:r>
            <a:r>
              <a:rPr b="0" lang="en" sz="1000">
                <a:solidFill>
                  <a:srgbClr val="FFFF00"/>
                </a:solidFill>
              </a:rPr>
              <a:t> (e.g., temperature sensors).</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Baseline normal </a:t>
            </a:r>
            <a:r>
              <a:rPr lang="en" sz="1000">
                <a:solidFill>
                  <a:srgbClr val="FFFF00"/>
                </a:solidFill>
              </a:rPr>
              <a:t>BACnet device IDs</a:t>
            </a:r>
            <a:r>
              <a:rPr b="0" lang="en" sz="1000">
                <a:solidFill>
                  <a:srgbClr val="FFFF00"/>
                </a:solidFill>
              </a:rPr>
              <a:t> (unregistered devices = rogue nodes)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Ethernet Note</a:t>
            </a:r>
            <a:r>
              <a:rPr b="0" lang="en" sz="1000">
                <a:solidFill>
                  <a:srgbClr val="FFFF00"/>
                </a:solidFill>
              </a:rPr>
              <a:t>: Uses UDP/47808 (BACnet/IP) or MS/TP (serial)</a:t>
            </a:r>
            <a:endParaRPr sz="1000">
              <a:solidFill>
                <a:srgbClr val="FFFF00"/>
              </a:solidFill>
            </a:endParaRPr>
          </a:p>
        </p:txBody>
      </p:sp>
      <p:sp>
        <p:nvSpPr>
          <p:cNvPr id="129" name="Google Shape;129;p21"/>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